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1" r:id="rId1"/>
  </p:sldMasterIdLst>
  <p:notesMasterIdLst>
    <p:notesMasterId r:id="rId42"/>
  </p:notesMasterIdLst>
  <p:sldIdLst>
    <p:sldId id="307" r:id="rId2"/>
    <p:sldId id="308" r:id="rId3"/>
    <p:sldId id="309" r:id="rId4"/>
    <p:sldId id="310" r:id="rId5"/>
    <p:sldId id="311" r:id="rId6"/>
    <p:sldId id="312" r:id="rId7"/>
    <p:sldId id="313" r:id="rId8"/>
    <p:sldId id="314" r:id="rId9"/>
    <p:sldId id="315" r:id="rId10"/>
    <p:sldId id="316" r:id="rId11"/>
    <p:sldId id="317" r:id="rId12"/>
    <p:sldId id="318" r:id="rId13"/>
    <p:sldId id="319" r:id="rId14"/>
    <p:sldId id="320" r:id="rId15"/>
    <p:sldId id="321" r:id="rId16"/>
    <p:sldId id="322" r:id="rId17"/>
    <p:sldId id="268" r:id="rId18"/>
    <p:sldId id="270" r:id="rId19"/>
    <p:sldId id="271" r:id="rId20"/>
    <p:sldId id="272" r:id="rId21"/>
    <p:sldId id="273" r:id="rId22"/>
    <p:sldId id="274" r:id="rId23"/>
    <p:sldId id="276" r:id="rId24"/>
    <p:sldId id="277" r:id="rId25"/>
    <p:sldId id="323" r:id="rId26"/>
    <p:sldId id="289" r:id="rId27"/>
    <p:sldId id="295" r:id="rId28"/>
    <p:sldId id="301" r:id="rId29"/>
    <p:sldId id="303" r:id="rId30"/>
    <p:sldId id="304" r:id="rId31"/>
    <p:sldId id="302" r:id="rId32"/>
    <p:sldId id="284" r:id="rId33"/>
    <p:sldId id="287" r:id="rId34"/>
    <p:sldId id="305" r:id="rId35"/>
    <p:sldId id="299" r:id="rId36"/>
    <p:sldId id="285" r:id="rId37"/>
    <p:sldId id="290" r:id="rId38"/>
    <p:sldId id="291" r:id="rId39"/>
    <p:sldId id="288" r:id="rId40"/>
    <p:sldId id="324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571" autoAdjust="0"/>
  </p:normalViewPr>
  <p:slideViewPr>
    <p:cSldViewPr snapToGrid="0">
      <p:cViewPr varScale="1">
        <p:scale>
          <a:sx n="105" d="100"/>
          <a:sy n="105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060119-7B47-40E1-B30F-62D24F1AF316}" type="datetimeFigureOut">
              <a:rPr lang="hr-HR" smtClean="0"/>
              <a:t>22.2.2017.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D9A2CD-A31A-414C-8788-84265BEFB26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53835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B334C-82D4-4ECA-9E19-61D26C5A9150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927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9A2CD-A31A-414C-8788-84265BEFB263}" type="slidenum">
              <a:rPr lang="hr-HR" smtClean="0"/>
              <a:t>22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51284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9A2CD-A31A-414C-8788-84265BEFB263}" type="slidenum">
              <a:rPr lang="hr-HR" smtClean="0"/>
              <a:t>23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782829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9A2CD-A31A-414C-8788-84265BEFB263}" type="slidenum">
              <a:rPr lang="hr-HR" smtClean="0"/>
              <a:t>24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34384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9A2CD-A31A-414C-8788-84265BEFB263}" type="slidenum">
              <a:rPr lang="hr-HR" smtClean="0"/>
              <a:t>25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415715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9A2CD-A31A-414C-8788-84265BEFB263}" type="slidenum">
              <a:rPr lang="hr-HR" smtClean="0"/>
              <a:t>26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17857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r-HR" dirty="0" smtClean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9A2CD-A31A-414C-8788-84265BEFB263}" type="slidenum">
              <a:rPr lang="hr-HR" smtClean="0"/>
              <a:t>27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979805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9A2CD-A31A-414C-8788-84265BEFB263}" type="slidenum">
              <a:rPr lang="hr-HR" smtClean="0"/>
              <a:t>28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741994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9A2CD-A31A-414C-8788-84265BEFB263}" type="slidenum">
              <a:rPr lang="hr-HR" smtClean="0"/>
              <a:t>29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781232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9A2CD-A31A-414C-8788-84265BEFB263}" type="slidenum">
              <a:rPr lang="hr-HR" smtClean="0"/>
              <a:t>30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8183615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9A2CD-A31A-414C-8788-84265BEFB263}" type="slidenum">
              <a:rPr lang="hr-HR" smtClean="0"/>
              <a:t>31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282108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B334C-82D4-4ECA-9E19-61D26C5A9150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7611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9A2CD-A31A-414C-8788-84265BEFB263}" type="slidenum">
              <a:rPr lang="hr-HR" smtClean="0"/>
              <a:t>32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784264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9A2CD-A31A-414C-8788-84265BEFB263}" type="slidenum">
              <a:rPr lang="hr-HR" smtClean="0"/>
              <a:t>33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8040100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9A2CD-A31A-414C-8788-84265BEFB263}" type="slidenum">
              <a:rPr lang="hr-HR" smtClean="0"/>
              <a:t>34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0693717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9A2CD-A31A-414C-8788-84265BEFB263}" type="slidenum">
              <a:rPr lang="hr-HR" smtClean="0"/>
              <a:t>35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191809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9A2CD-A31A-414C-8788-84265BEFB263}" type="slidenum">
              <a:rPr lang="hr-HR" smtClean="0"/>
              <a:t>36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133154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9A2CD-A31A-414C-8788-84265BEFB263}" type="slidenum">
              <a:rPr lang="hr-HR" smtClean="0"/>
              <a:t>37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040113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9A2CD-A31A-414C-8788-84265BEFB263}" type="slidenum">
              <a:rPr lang="hr-HR" smtClean="0"/>
              <a:t>38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911224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9A2CD-A31A-414C-8788-84265BEFB263}" type="slidenum">
              <a:rPr lang="hr-HR" smtClean="0"/>
              <a:t>39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77136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B334C-82D4-4ECA-9E19-61D26C5A9150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94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2B334C-82D4-4ECA-9E19-61D26C5A9150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13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9A2CD-A31A-414C-8788-84265BEFB263}" type="slidenum">
              <a:rPr lang="hr-HR" smtClean="0"/>
              <a:t>17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89714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9A2CD-A31A-414C-8788-84265BEFB263}" type="slidenum">
              <a:rPr lang="hr-HR" smtClean="0"/>
              <a:t>18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88513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9A2CD-A31A-414C-8788-84265BEFB263}" type="slidenum">
              <a:rPr lang="hr-HR" smtClean="0"/>
              <a:t>19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30115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9A2CD-A31A-414C-8788-84265BEFB263}" type="slidenum">
              <a:rPr lang="hr-HR" smtClean="0"/>
              <a:t>20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52329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D9A2CD-A31A-414C-8788-84265BEFB263}" type="slidenum">
              <a:rPr lang="hr-HR" smtClean="0"/>
              <a:t>21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82354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D6ACE-EEEF-4C0F-BDAF-D891AE02C4D9}" type="datetimeFigureOut">
              <a:rPr lang="hr-HR" smtClean="0"/>
              <a:t>22.2.2017.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A866D-9660-4BE6-AC3B-BC4B6CE5190E}" type="slidenum">
              <a:rPr lang="hr-HR" smtClean="0"/>
              <a:t>‹#›</a:t>
            </a:fld>
            <a:endParaRPr lang="hr-H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813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D6ACE-EEEF-4C0F-BDAF-D891AE02C4D9}" type="datetimeFigureOut">
              <a:rPr lang="hr-HR" smtClean="0"/>
              <a:t>22.2.2017.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A866D-9660-4BE6-AC3B-BC4B6CE5190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48668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D6ACE-EEEF-4C0F-BDAF-D891AE02C4D9}" type="datetimeFigureOut">
              <a:rPr lang="hr-HR" smtClean="0"/>
              <a:t>22.2.2017.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A866D-9660-4BE6-AC3B-BC4B6CE5190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0943611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D6ACE-EEEF-4C0F-BDAF-D891AE02C4D9}" type="datetimeFigureOut">
              <a:rPr lang="hr-HR" smtClean="0"/>
              <a:t>22.2.2017.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A866D-9660-4BE6-AC3B-BC4B6CE5190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97743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D6ACE-EEEF-4C0F-BDAF-D891AE02C4D9}" type="datetimeFigureOut">
              <a:rPr lang="hr-HR" smtClean="0"/>
              <a:t>22.2.2017.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A866D-9660-4BE6-AC3B-BC4B6CE5190E}" type="slidenum">
              <a:rPr lang="hr-HR" smtClean="0"/>
              <a:t>‹#›</a:t>
            </a:fld>
            <a:endParaRPr lang="hr-H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029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D6ACE-EEEF-4C0F-BDAF-D891AE02C4D9}" type="datetimeFigureOut">
              <a:rPr lang="hr-HR" smtClean="0"/>
              <a:t>22.2.2017.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A866D-9660-4BE6-AC3B-BC4B6CE5190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77264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D6ACE-EEEF-4C0F-BDAF-D891AE02C4D9}" type="datetimeFigureOut">
              <a:rPr lang="hr-HR" smtClean="0"/>
              <a:t>22.2.2017.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A866D-9660-4BE6-AC3B-BC4B6CE5190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43206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D6ACE-EEEF-4C0F-BDAF-D891AE02C4D9}" type="datetimeFigureOut">
              <a:rPr lang="hr-HR" smtClean="0"/>
              <a:t>22.2.2017.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A866D-9660-4BE6-AC3B-BC4B6CE5190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83307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D6ACE-EEEF-4C0F-BDAF-D891AE02C4D9}" type="datetimeFigureOut">
              <a:rPr lang="hr-HR" smtClean="0"/>
              <a:t>22.2.2017.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A866D-9660-4BE6-AC3B-BC4B6CE5190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73818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6BD6ACE-EEEF-4C0F-BDAF-D891AE02C4D9}" type="datetimeFigureOut">
              <a:rPr lang="hr-HR" smtClean="0"/>
              <a:t>22.2.2017.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25A866D-9660-4BE6-AC3B-BC4B6CE5190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61914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D6ACE-EEEF-4C0F-BDAF-D891AE02C4D9}" type="datetimeFigureOut">
              <a:rPr lang="hr-HR" smtClean="0"/>
              <a:t>22.2.2017.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5A866D-9660-4BE6-AC3B-BC4B6CE5190E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528743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6BD6ACE-EEEF-4C0F-BDAF-D891AE02C4D9}" type="datetimeFigureOut">
              <a:rPr lang="hr-HR" smtClean="0"/>
              <a:t>22.2.2017.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25A866D-9660-4BE6-AC3B-BC4B6CE5190E}" type="slidenum">
              <a:rPr lang="hr-HR" smtClean="0"/>
              <a:t>‹#›</a:t>
            </a:fld>
            <a:endParaRPr lang="hr-H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05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hr/search?q=atmel+studio&amp;espv=2&amp;biw=2133&amp;bih=1200&amp;source=lnms&amp;tbm=isch&amp;sa=X&amp;ved=0ahUKEwjB27ud9uzRAhWF7xQKHbIsDfIQ_AUIBigB#imgrc=PX-qLagRKrsU-M%3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Q1L_YQG4v_o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8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gif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arduino.cc/en/Main/Donate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gif"/><Relationship Id="rId4" Type="http://schemas.openxmlformats.org/officeDocument/2006/relationships/image" Target="../media/image56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playground.arduino.cc/Projects/Ideas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/>
              <a:t>Cool Arduino projekti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Tomislav </a:t>
            </a:r>
            <a:r>
              <a:rPr lang="en-US" dirty="0" err="1"/>
              <a:t>Teskač</a:t>
            </a:r>
            <a:endParaRPr lang="en-US" dirty="0"/>
          </a:p>
          <a:p>
            <a:r>
              <a:rPr lang="en-US" dirty="0"/>
              <a:t>Kristian Dekarin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24675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731314"/>
          </a:xfrm>
        </p:spPr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projekta</a:t>
            </a:r>
            <a:r>
              <a:rPr lang="en-US" dirty="0"/>
              <a:t> Arduino servo</a:t>
            </a:r>
            <a:endParaRPr lang="hr-HR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957532"/>
            <a:ext cx="4937760" cy="5381356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#include &lt;</a:t>
            </a:r>
            <a:r>
              <a:rPr lang="en-US" dirty="0" err="1"/>
              <a:t>SoftwareSerial.h</a:t>
            </a:r>
            <a:r>
              <a:rPr lang="en-US" dirty="0"/>
              <a:t>&gt;</a:t>
            </a:r>
          </a:p>
          <a:p>
            <a:r>
              <a:rPr lang="en-US" dirty="0"/>
              <a:t>#include &lt;</a:t>
            </a:r>
            <a:r>
              <a:rPr lang="en-US" dirty="0" err="1"/>
              <a:t>Servo.h</a:t>
            </a:r>
            <a:r>
              <a:rPr lang="en-US" dirty="0"/>
              <a:t>&gt;</a:t>
            </a:r>
          </a:p>
          <a:p>
            <a:r>
              <a:rPr lang="pt-BR" dirty="0"/>
              <a:t>Servo myservo;  // create servo object to control a servo</a:t>
            </a:r>
          </a:p>
          <a:p>
            <a:r>
              <a:rPr lang="en-GB" dirty="0"/>
              <a:t>// twelve servo objects can be created on most boards</a:t>
            </a:r>
          </a:p>
          <a:p>
            <a:r>
              <a:rPr lang="en-GB" dirty="0" err="1"/>
              <a:t>int</a:t>
            </a:r>
            <a:r>
              <a:rPr lang="en-GB" dirty="0"/>
              <a:t> </a:t>
            </a:r>
            <a:r>
              <a:rPr lang="en-GB" dirty="0" err="1"/>
              <a:t>pos</a:t>
            </a:r>
            <a:r>
              <a:rPr lang="en-GB" dirty="0"/>
              <a:t> = 0;    // variable to store the servo position</a:t>
            </a:r>
          </a:p>
          <a:p>
            <a:r>
              <a:rPr lang="en-US" dirty="0"/>
              <a:t>void setup() {</a:t>
            </a:r>
          </a:p>
          <a:p>
            <a:r>
              <a:rPr lang="en-GB" dirty="0" err="1"/>
              <a:t>myservo.attach</a:t>
            </a:r>
            <a:r>
              <a:rPr lang="en-GB" dirty="0"/>
              <a:t>(9);  // attaches the servo on pin 9 to the servo object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void loop() {</a:t>
            </a:r>
          </a:p>
          <a:p>
            <a:r>
              <a:rPr lang="en-GB" dirty="0"/>
              <a:t>for (</a:t>
            </a:r>
            <a:r>
              <a:rPr lang="en-GB" dirty="0" err="1"/>
              <a:t>pos</a:t>
            </a:r>
            <a:r>
              <a:rPr lang="en-GB" dirty="0"/>
              <a:t> = 0; </a:t>
            </a:r>
            <a:r>
              <a:rPr lang="en-GB" dirty="0" err="1"/>
              <a:t>pos</a:t>
            </a:r>
            <a:r>
              <a:rPr lang="en-GB" dirty="0"/>
              <a:t> &lt;= 180; </a:t>
            </a:r>
            <a:r>
              <a:rPr lang="en-GB" dirty="0" err="1"/>
              <a:t>pos</a:t>
            </a:r>
            <a:r>
              <a:rPr lang="en-GB" dirty="0"/>
              <a:t> += 1) { // goes from 0 degrees to 180 degrees</a:t>
            </a:r>
          </a:p>
          <a:p>
            <a:r>
              <a:rPr lang="en-GB" dirty="0"/>
              <a:t>  // in steps of 1 degree</a:t>
            </a:r>
          </a:p>
          <a:p>
            <a:r>
              <a:rPr lang="en-GB" dirty="0" err="1"/>
              <a:t>myservo.write</a:t>
            </a:r>
            <a:r>
              <a:rPr lang="en-GB" dirty="0"/>
              <a:t>(</a:t>
            </a:r>
            <a:r>
              <a:rPr lang="en-GB" dirty="0" err="1"/>
              <a:t>pos</a:t>
            </a:r>
            <a:r>
              <a:rPr lang="en-GB" dirty="0"/>
              <a:t>);              // tell servo to go to position in variable '</a:t>
            </a:r>
            <a:r>
              <a:rPr lang="en-GB" dirty="0" err="1"/>
              <a:t>pos</a:t>
            </a:r>
            <a:r>
              <a:rPr lang="en-GB" dirty="0"/>
              <a:t>'</a:t>
            </a:r>
          </a:p>
          <a:p>
            <a:r>
              <a:rPr lang="en-GB" dirty="0"/>
              <a:t>delay(15);                       // waits 15ms for the servo to reach the position</a:t>
            </a:r>
          </a:p>
          <a:p>
            <a:r>
              <a:rPr lang="en-US" dirty="0"/>
              <a:t>}</a:t>
            </a:r>
          </a:p>
          <a:p>
            <a:r>
              <a:rPr lang="en-GB" dirty="0"/>
              <a:t>for (</a:t>
            </a:r>
            <a:r>
              <a:rPr lang="en-GB" dirty="0" err="1"/>
              <a:t>pos</a:t>
            </a:r>
            <a:r>
              <a:rPr lang="en-GB" dirty="0"/>
              <a:t> = 180; </a:t>
            </a:r>
            <a:r>
              <a:rPr lang="en-GB" dirty="0" err="1"/>
              <a:t>pos</a:t>
            </a:r>
            <a:r>
              <a:rPr lang="en-GB" dirty="0"/>
              <a:t> &gt;= 0; </a:t>
            </a:r>
            <a:r>
              <a:rPr lang="en-GB" dirty="0" err="1"/>
              <a:t>pos</a:t>
            </a:r>
            <a:r>
              <a:rPr lang="en-GB" dirty="0"/>
              <a:t> -= 1) { // goes from 180 degrees to 0 degrees</a:t>
            </a:r>
          </a:p>
          <a:p>
            <a:r>
              <a:rPr lang="en-GB" dirty="0" err="1"/>
              <a:t>myservo.write</a:t>
            </a:r>
            <a:r>
              <a:rPr lang="en-GB" dirty="0"/>
              <a:t>(</a:t>
            </a:r>
            <a:r>
              <a:rPr lang="en-GB" dirty="0" err="1"/>
              <a:t>pos</a:t>
            </a:r>
            <a:r>
              <a:rPr lang="en-GB" dirty="0"/>
              <a:t>);              // tell servo to go to position in variable '</a:t>
            </a:r>
            <a:r>
              <a:rPr lang="en-GB" dirty="0" err="1"/>
              <a:t>pos</a:t>
            </a:r>
            <a:r>
              <a:rPr lang="en-GB" dirty="0"/>
              <a:t>'</a:t>
            </a:r>
          </a:p>
          <a:p>
            <a:r>
              <a:rPr lang="en-GB" dirty="0"/>
              <a:t>delay(15);                       // waits 15ms for the servo to reach the position</a:t>
            </a:r>
          </a:p>
          <a:p>
            <a:r>
              <a:rPr lang="en-US" dirty="0"/>
              <a:t>}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endParaRPr lang="hr-HR" dirty="0"/>
          </a:p>
        </p:txBody>
      </p:sp>
      <p:pic>
        <p:nvPicPr>
          <p:cNvPr id="1026" name="Picture 2" descr="https://www.arduino.cc/en/uploads/Tutorial/sweep_b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39" y="2691532"/>
            <a:ext cx="4505325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2041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VS Micro &amp; Arduino IDE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025" y="1905000"/>
            <a:ext cx="4910138" cy="37706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25" y="1905000"/>
            <a:ext cx="4638675" cy="37846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0564" y="5849620"/>
            <a:ext cx="11105459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dirty="0"/>
              <a:t>The  </a:t>
            </a:r>
            <a:r>
              <a:rPr lang="en-US" dirty="0" err="1"/>
              <a:t>gcc</a:t>
            </a:r>
            <a:r>
              <a:rPr lang="en-US" dirty="0"/>
              <a:t> toolchain  consists of all tools that run in the background if you select "build" or "upload" commands.</a:t>
            </a:r>
          </a:p>
        </p:txBody>
      </p:sp>
    </p:spTree>
    <p:extLst>
      <p:ext uri="{BB962C8B-B14F-4D97-AF65-F5344CB8AC3E}">
        <p14:creationId xmlns:p14="http://schemas.microsoft.com/office/powerpoint/2010/main" val="53842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785" y="142875"/>
            <a:ext cx="10058400" cy="679568"/>
          </a:xfrm>
        </p:spPr>
        <p:txBody>
          <a:bodyPr>
            <a:normAutofit fontScale="90000"/>
          </a:bodyPr>
          <a:lstStyle/>
          <a:p>
            <a:r>
              <a:rPr lang="de-DE" dirty="0"/>
              <a:t>VS Micro</a:t>
            </a:r>
            <a:r>
              <a:rPr lang="hr-HR" dirty="0"/>
              <a:t> Vs Arduino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704975"/>
            <a:ext cx="5120641" cy="4023360"/>
          </a:xfrm>
        </p:spPr>
        <p:txBody>
          <a:bodyPr vert="horz" lIns="0" tIns="45720" rIns="0" bIns="45720" rtlCol="0" anchor="t">
            <a:normAutofit/>
          </a:bodyPr>
          <a:lstStyle/>
          <a:p>
            <a:r>
              <a:rPr lang="hr-HR" dirty="0"/>
              <a:t>VS Micro</a:t>
            </a:r>
          </a:p>
          <a:p>
            <a:r>
              <a:rPr lang="hr-HR" dirty="0" err="1"/>
              <a:t>intellisense</a:t>
            </a:r>
          </a:p>
          <a:p>
            <a:r>
              <a:rPr lang="hr-HR" dirty="0" err="1"/>
              <a:t>Can</a:t>
            </a:r>
            <a:r>
              <a:rPr lang="hr-HR" dirty="0"/>
              <a:t> </a:t>
            </a:r>
            <a:r>
              <a:rPr lang="hr-HR" dirty="0" err="1"/>
              <a:t>be</a:t>
            </a:r>
            <a:r>
              <a:rPr lang="hr-HR" dirty="0"/>
              <a:t> </a:t>
            </a:r>
            <a:r>
              <a:rPr lang="hr-HR" dirty="0" err="1"/>
              <a:t>used</a:t>
            </a:r>
            <a:r>
              <a:rPr lang="hr-HR" dirty="0"/>
              <a:t> </a:t>
            </a:r>
            <a:r>
              <a:rPr lang="hr-HR" dirty="0" err="1"/>
              <a:t>in</a:t>
            </a:r>
            <a:r>
              <a:rPr lang="hr-HR" dirty="0"/>
              <a:t> VS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>
                <a:hlinkClick r:id="rId3"/>
              </a:rPr>
              <a:t>Atmel</a:t>
            </a:r>
          </a:p>
          <a:p>
            <a:r>
              <a:rPr lang="en-GB" dirty="0"/>
              <a:t>The breakpoint location might be invalid?</a:t>
            </a:r>
            <a:endParaRPr lang="hr-HR" dirty="0"/>
          </a:p>
          <a:p>
            <a:r>
              <a:rPr lang="hr-HR" dirty="0"/>
              <a:t>E</a:t>
            </a:r>
            <a:r>
              <a:rPr lang="en-US" dirty="0" err="1"/>
              <a:t>rror</a:t>
            </a:r>
            <a:r>
              <a:rPr lang="hr-HR" dirty="0"/>
              <a:t> </a:t>
            </a:r>
            <a:r>
              <a:rPr lang="hr-HR" dirty="0" err="1"/>
              <a:t>handling</a:t>
            </a:r>
            <a:r>
              <a:rPr lang="en-US" dirty="0"/>
              <a:t>: expected ';' before '}‘</a:t>
            </a:r>
            <a:endParaRPr lang="hr-HR" dirty="0"/>
          </a:p>
          <a:p>
            <a:r>
              <a:rPr lang="hr-HR" dirty="0"/>
              <a:t>Formated code</a:t>
            </a:r>
          </a:p>
          <a:p>
            <a:r>
              <a:rPr lang="hr-HR" dirty="0"/>
              <a:t>File as Libary in solution</a:t>
            </a:r>
          </a:p>
          <a:p>
            <a:r>
              <a:rPr lang="hr-HR" dirty="0"/>
              <a:t>Global rename</a:t>
            </a:r>
          </a:p>
          <a:p>
            <a:r>
              <a:rPr lang="hr-HR" dirty="0"/>
              <a:t>Auto </a:t>
            </a:r>
            <a:r>
              <a:rPr lang="hr-HR" dirty="0" err="1"/>
              <a:t>reconnect</a:t>
            </a:r>
            <a:r>
              <a:rPr lang="hr-HR" dirty="0"/>
              <a:t>, </a:t>
            </a:r>
            <a:r>
              <a:rPr lang="hr-HR" dirty="0" err="1"/>
              <a:t>logging</a:t>
            </a:r>
            <a:r>
              <a:rPr lang="hr-HR" dirty="0"/>
              <a:t>...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hr-HR" dirty="0"/>
              <a:t>Arduino</a:t>
            </a:r>
          </a:p>
          <a:p>
            <a:r>
              <a:rPr lang="hr-HR" dirty="0"/>
              <a:t>+LightWeight (fast)</a:t>
            </a:r>
          </a:p>
          <a:p>
            <a:r>
              <a:rPr lang="hr-HR" dirty="0"/>
              <a:t>+Simple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2048" y="0"/>
            <a:ext cx="2647950" cy="2171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3925" y="5686425"/>
            <a:ext cx="3648075" cy="1171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5869094"/>
            <a:ext cx="2638602" cy="98890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0090" y="967720"/>
            <a:ext cx="9041347" cy="646331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en-US" dirty="0"/>
              <a:t>"Provides an advanced and professional development environment, and allows for more advanced development than the existing Arduino IDE"</a:t>
            </a:r>
          </a:p>
        </p:txBody>
      </p:sp>
    </p:spTree>
    <p:extLst>
      <p:ext uri="{BB962C8B-B14F-4D97-AF65-F5344CB8AC3E}">
        <p14:creationId xmlns:p14="http://schemas.microsoft.com/office/powerpoint/2010/main" val="328196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817578"/>
          </a:xfrm>
        </p:spPr>
        <p:txBody>
          <a:bodyPr/>
          <a:lstStyle/>
          <a:p>
            <a:r>
              <a:rPr lang="de-DE" dirty="0"/>
              <a:t>VS Micro</a:t>
            </a:r>
            <a:r>
              <a:rPr lang="hr-HR" dirty="0"/>
              <a:t> – Installation / Configuration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hr-HR" dirty="0"/>
              <a:t>Get </a:t>
            </a:r>
            <a:r>
              <a:rPr lang="hr-HR" dirty="0" smtClean="0"/>
              <a:t>Arduino </a:t>
            </a:r>
            <a:r>
              <a:rPr lang="hr-HR" dirty="0"/>
              <a:t>and cabel</a:t>
            </a:r>
          </a:p>
          <a:p>
            <a:r>
              <a:rPr lang="hr-HR" dirty="0"/>
              <a:t>Install </a:t>
            </a:r>
            <a:r>
              <a:rPr lang="hr-HR" dirty="0" err="1"/>
              <a:t>arduino</a:t>
            </a:r>
            <a:r>
              <a:rPr lang="hr-HR" dirty="0"/>
              <a:t> IDE</a:t>
            </a:r>
            <a:endParaRPr lang="hr-HR" dirty="0">
              <a:solidFill>
                <a:schemeClr val="tx1"/>
              </a:solidFill>
            </a:endParaRPr>
          </a:p>
          <a:p>
            <a:r>
              <a:rPr lang="hr-HR" dirty="0"/>
              <a:t>VS </a:t>
            </a:r>
            <a:r>
              <a:rPr lang="hr-HR" dirty="0" err="1"/>
              <a:t>Community</a:t>
            </a:r>
            <a:r>
              <a:rPr lang="hr-HR" dirty="0"/>
              <a:t> (08-15) -&gt; NOT Express </a:t>
            </a:r>
            <a:endParaRPr lang="en-US" dirty="0"/>
          </a:p>
          <a:p>
            <a:endParaRPr lang="hr-H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875" y="1749103"/>
            <a:ext cx="4937125" cy="3078356"/>
          </a:xfrm>
        </p:spPr>
      </p:pic>
    </p:spTree>
    <p:extLst>
      <p:ext uri="{BB962C8B-B14F-4D97-AF65-F5344CB8AC3E}">
        <p14:creationId xmlns:p14="http://schemas.microsoft.com/office/powerpoint/2010/main" val="361402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</a:t>
            </a:r>
            <a:r>
              <a:rPr lang="en-US" dirty="0" err="1"/>
              <a:t>projekta</a:t>
            </a:r>
            <a:r>
              <a:rPr lang="en-US" dirty="0"/>
              <a:t> </a:t>
            </a:r>
            <a:r>
              <a:rPr lang="en-US" dirty="0" err="1"/>
              <a:t>Samohodni</a:t>
            </a:r>
            <a:r>
              <a:rPr lang="en-US" dirty="0"/>
              <a:t> </a:t>
            </a:r>
            <a:r>
              <a:rPr lang="en-US" dirty="0" err="1"/>
              <a:t>Autic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184763" y="2967335"/>
            <a:ext cx="187423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Demo</a:t>
            </a:r>
            <a:endParaRPr lang="en-US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28653" y="3942272"/>
            <a:ext cx="3186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linkClick r:id="rId2"/>
              </a:rPr>
              <a:t>https://youtu.be/Q1L_YQG4v_o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55012" y="4742023"/>
            <a:ext cx="7988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C:\Users\kdeka\OneDrive\Documents\1. Development\_</a:t>
            </a:r>
            <a:r>
              <a:rPr lang="en-US" dirty="0" err="1"/>
              <a:t>Arduino</a:t>
            </a:r>
            <a:r>
              <a:rPr lang="en-US" dirty="0"/>
              <a:t> </a:t>
            </a:r>
            <a:r>
              <a:rPr lang="en-US" dirty="0" err="1"/>
              <a:t>prezentation</a:t>
            </a:r>
            <a:r>
              <a:rPr lang="en-US" dirty="0"/>
              <a:t>\vids</a:t>
            </a:r>
          </a:p>
        </p:txBody>
      </p:sp>
    </p:spTree>
    <p:extLst>
      <p:ext uri="{BB962C8B-B14F-4D97-AF65-F5344CB8AC3E}">
        <p14:creationId xmlns:p14="http://schemas.microsoft.com/office/powerpoint/2010/main" val="1781706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358" y="1"/>
            <a:ext cx="6196642" cy="61937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"/>
            <a:ext cx="6055743" cy="619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35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784" y="0"/>
            <a:ext cx="6645215" cy="62023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58" y="258793"/>
            <a:ext cx="5542762" cy="540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36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Kako sam naučio </a:t>
            </a:r>
            <a:r>
              <a:rPr lang="hr-HR" dirty="0" err="1" smtClean="0"/>
              <a:t>Arduino</a:t>
            </a:r>
            <a:r>
              <a:rPr lang="hr-HR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68181" y="5792048"/>
            <a:ext cx="10058401" cy="4023360"/>
          </a:xfrm>
        </p:spPr>
        <p:txBody>
          <a:bodyPr>
            <a:normAutofit/>
          </a:bodyPr>
          <a:lstStyle/>
          <a:p>
            <a:r>
              <a:rPr lang="hr-HR" dirty="0" err="1" smtClean="0">
                <a:sym typeface="Wingdings" panose="05000000000000000000" pitchFamily="2" charset="2"/>
              </a:rPr>
              <a:t>aa</a:t>
            </a:r>
            <a:endParaRPr lang="hr-HR" dirty="0">
              <a:sym typeface="Wingdings" panose="05000000000000000000" pitchFamily="2" charset="2"/>
            </a:endParaRPr>
          </a:p>
        </p:txBody>
      </p:sp>
      <p:pic>
        <p:nvPicPr>
          <p:cNvPr id="1026" name="Picture 2" descr="Slikovni rezultat za ardui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65" y="1885739"/>
            <a:ext cx="5715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likovni rezultat za hm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78" y="2057189"/>
            <a:ext cx="47625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80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Istraživanje komponenata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10058401" cy="4023360"/>
          </a:xfrm>
        </p:spPr>
        <p:txBody>
          <a:bodyPr/>
          <a:lstStyle/>
          <a:p>
            <a:endParaRPr lang="hr-HR" dirty="0">
              <a:sym typeface="Wingdings" panose="05000000000000000000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538" y="1845734"/>
            <a:ext cx="7557879" cy="425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73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Dizajn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10058401" cy="4023360"/>
          </a:xfrm>
        </p:spPr>
        <p:txBody>
          <a:bodyPr/>
          <a:lstStyle/>
          <a:p>
            <a:endParaRPr lang="hr-HR" dirty="0">
              <a:sym typeface="Wingdings" panose="05000000000000000000" pitchFamily="2" charset="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90" y="1845734"/>
            <a:ext cx="7873909" cy="442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26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dirty="0"/>
              <a:t>Arduino &amp; IOT</a:t>
            </a:r>
          </a:p>
          <a:p>
            <a:r>
              <a:rPr lang="en-US" dirty="0"/>
              <a:t>How to start? What do I need? How much does it cost?</a:t>
            </a:r>
          </a:p>
          <a:p>
            <a:r>
              <a:rPr lang="en-US" dirty="0"/>
              <a:t>Arduino I </a:t>
            </a:r>
            <a:r>
              <a:rPr lang="en-US" dirty="0" err="1"/>
              <a:t>klonovi</a:t>
            </a:r>
            <a:endParaRPr lang="en-US" dirty="0"/>
          </a:p>
          <a:p>
            <a:r>
              <a:rPr lang="en-US" dirty="0" err="1"/>
              <a:t>Senzori</a:t>
            </a:r>
            <a:r>
              <a:rPr lang="en-US" dirty="0"/>
              <a:t>, </a:t>
            </a:r>
            <a:r>
              <a:rPr lang="en-US" dirty="0" err="1"/>
              <a:t>aktulatori</a:t>
            </a:r>
            <a:r>
              <a:rPr lang="en-US" dirty="0"/>
              <a:t>, </a:t>
            </a:r>
            <a:r>
              <a:rPr lang="en-US" dirty="0" err="1"/>
              <a:t>motori</a:t>
            </a:r>
            <a:endParaRPr lang="en-US" dirty="0"/>
          </a:p>
          <a:p>
            <a:r>
              <a:rPr lang="en-US" dirty="0"/>
              <a:t>IDE -Visual studio Micro, Atmel studio, Arduino</a:t>
            </a:r>
          </a:p>
          <a:p>
            <a:r>
              <a:rPr lang="en-US" dirty="0"/>
              <a:t>Example </a:t>
            </a:r>
            <a:r>
              <a:rPr lang="en-US" dirty="0" err="1"/>
              <a:t>projekta</a:t>
            </a:r>
            <a:r>
              <a:rPr lang="en-US" dirty="0"/>
              <a:t>: </a:t>
            </a:r>
            <a:r>
              <a:rPr lang="en-US" dirty="0" err="1"/>
              <a:t>Dron</a:t>
            </a:r>
            <a:r>
              <a:rPr lang="en-US" dirty="0"/>
              <a:t> 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autic</a:t>
            </a:r>
            <a:endParaRPr lang="en-US" dirty="0"/>
          </a:p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85787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Dizajn 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10058401" cy="4023360"/>
          </a:xfrm>
        </p:spPr>
        <p:txBody>
          <a:bodyPr/>
          <a:lstStyle/>
          <a:p>
            <a:endParaRPr lang="hr-HR" dirty="0">
              <a:sym typeface="Wingdings" panose="05000000000000000000" pitchFamily="2" charset="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522" y="1845734"/>
            <a:ext cx="7872278" cy="442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8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Dizajn</a:t>
            </a:r>
            <a:r>
              <a:rPr lang="hr-HR" dirty="0"/>
              <a:t> </a:t>
            </a:r>
            <a:r>
              <a:rPr lang="hr-HR" dirty="0" smtClean="0"/>
              <a:t>#3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10058401" cy="4023360"/>
          </a:xfrm>
        </p:spPr>
        <p:txBody>
          <a:bodyPr/>
          <a:lstStyle/>
          <a:p>
            <a:endParaRPr lang="hr-HR" dirty="0" smtClean="0">
              <a:sym typeface="Wingdings" panose="05000000000000000000" pitchFamily="2" charset="2"/>
            </a:endParaRPr>
          </a:p>
          <a:p>
            <a:endParaRPr lang="hr-HR" dirty="0">
              <a:sym typeface="Wingdings" panose="05000000000000000000" pitchFamily="2" charset="2"/>
            </a:endParaRPr>
          </a:p>
          <a:p>
            <a:endParaRPr lang="hr-HR" dirty="0">
              <a:sym typeface="Wingdings" panose="05000000000000000000" pitchFamily="2" charset="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3391" y="1845734"/>
            <a:ext cx="7916909" cy="445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01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Dizajn #4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10058401" cy="4023360"/>
          </a:xfrm>
        </p:spPr>
        <p:txBody>
          <a:bodyPr/>
          <a:lstStyle/>
          <a:p>
            <a:endParaRPr lang="hr-HR" dirty="0" smtClean="0">
              <a:sym typeface="Wingdings" panose="05000000000000000000" pitchFamily="2" charset="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480" y="1845734"/>
            <a:ext cx="7917996" cy="445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95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10058401" cy="4023360"/>
          </a:xfrm>
        </p:spPr>
        <p:txBody>
          <a:bodyPr/>
          <a:lstStyle/>
          <a:p>
            <a:endParaRPr lang="hr-HR" dirty="0">
              <a:sym typeface="Wingdings" panose="05000000000000000000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36" y="3171158"/>
            <a:ext cx="5072739" cy="28534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36" y="214118"/>
            <a:ext cx="5072739" cy="28534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816" y="3171158"/>
            <a:ext cx="5081178" cy="28581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816" y="209370"/>
            <a:ext cx="5081178" cy="2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10058401" cy="4023360"/>
          </a:xfrm>
        </p:spPr>
        <p:txBody>
          <a:bodyPr/>
          <a:lstStyle/>
          <a:p>
            <a:r>
              <a:rPr lang="hr-HR" dirty="0">
                <a:solidFill>
                  <a:srgbClr val="FF0000"/>
                </a:solidFill>
              </a:rPr>
              <a:t>Video #</a:t>
            </a:r>
            <a:r>
              <a:rPr lang="hr-HR" dirty="0" smtClean="0">
                <a:solidFill>
                  <a:srgbClr val="FF0000"/>
                </a:solidFill>
              </a:rPr>
              <a:t>1</a:t>
            </a:r>
          </a:p>
          <a:p>
            <a:r>
              <a:rPr lang="hr-HR" dirty="0">
                <a:solidFill>
                  <a:srgbClr val="FF0000"/>
                </a:solidFill>
              </a:rPr>
              <a:t>Video </a:t>
            </a:r>
            <a:r>
              <a:rPr lang="hr-HR" dirty="0" smtClean="0">
                <a:solidFill>
                  <a:srgbClr val="FF0000"/>
                </a:solidFill>
              </a:rPr>
              <a:t>#</a:t>
            </a:r>
            <a:r>
              <a:rPr lang="hr-HR" dirty="0">
                <a:solidFill>
                  <a:srgbClr val="FF0000"/>
                </a:solidFill>
              </a:rPr>
              <a:t>2</a:t>
            </a:r>
            <a:endParaRPr lang="hr-HR" dirty="0" smtClean="0">
              <a:solidFill>
                <a:srgbClr val="FF0000"/>
              </a:solidFill>
            </a:endParaRPr>
          </a:p>
          <a:p>
            <a:r>
              <a:rPr lang="hr-HR" dirty="0"/>
              <a:t>Video </a:t>
            </a:r>
            <a:r>
              <a:rPr lang="hr-HR" dirty="0" smtClean="0"/>
              <a:t>#3</a:t>
            </a:r>
          </a:p>
          <a:p>
            <a:r>
              <a:rPr lang="hr-HR" dirty="0" smtClean="0">
                <a:sym typeface="Wingdings" panose="05000000000000000000" pitchFamily="2" charset="2"/>
              </a:rPr>
              <a:t>Uživo </a:t>
            </a:r>
            <a:endParaRPr lang="hr-HR" dirty="0">
              <a:sym typeface="Wingdings" panose="05000000000000000000" pitchFamily="2" charset="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447" y="2860159"/>
            <a:ext cx="3246348" cy="17288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659" y="4853469"/>
            <a:ext cx="3209925" cy="1847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636" y="187249"/>
            <a:ext cx="5754339" cy="323681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636" y="3507176"/>
            <a:ext cx="5754339" cy="323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73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10058401" cy="4023360"/>
          </a:xfrm>
        </p:spPr>
        <p:txBody>
          <a:bodyPr/>
          <a:lstStyle/>
          <a:p>
            <a:r>
              <a:rPr lang="hr-HR" dirty="0"/>
              <a:t>Video #</a:t>
            </a:r>
            <a:r>
              <a:rPr lang="hr-HR" dirty="0" smtClean="0"/>
              <a:t>1</a:t>
            </a:r>
          </a:p>
          <a:p>
            <a:r>
              <a:rPr lang="hr-HR" dirty="0"/>
              <a:t>Video </a:t>
            </a:r>
            <a:r>
              <a:rPr lang="hr-HR" dirty="0" smtClean="0"/>
              <a:t>#</a:t>
            </a:r>
            <a:r>
              <a:rPr lang="hr-HR" dirty="0"/>
              <a:t>2</a:t>
            </a:r>
            <a:endParaRPr lang="hr-HR" dirty="0" smtClean="0"/>
          </a:p>
          <a:p>
            <a:r>
              <a:rPr lang="hr-HR" dirty="0">
                <a:solidFill>
                  <a:srgbClr val="FF0000"/>
                </a:solidFill>
              </a:rPr>
              <a:t>Video </a:t>
            </a:r>
            <a:r>
              <a:rPr lang="hr-HR" dirty="0" smtClean="0">
                <a:solidFill>
                  <a:srgbClr val="FF0000"/>
                </a:solidFill>
              </a:rPr>
              <a:t>#3</a:t>
            </a:r>
          </a:p>
          <a:p>
            <a:r>
              <a:rPr lang="hr-HR" dirty="0" smtClean="0">
                <a:solidFill>
                  <a:srgbClr val="FF0000"/>
                </a:solidFill>
                <a:sym typeface="Wingdings" panose="05000000000000000000" pitchFamily="2" charset="2"/>
              </a:rPr>
              <a:t>Uživo </a:t>
            </a:r>
            <a:endParaRPr lang="hr-HR" dirty="0">
              <a:solidFill>
                <a:srgbClr val="FF0000"/>
              </a:solidFill>
              <a:sym typeface="Wingdings" panose="05000000000000000000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237" y="286602"/>
            <a:ext cx="5592295" cy="31456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237" y="3540642"/>
            <a:ext cx="5618981" cy="31606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9447" y="2860159"/>
            <a:ext cx="3246348" cy="17288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7659" y="4853469"/>
            <a:ext cx="3209925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31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Problemi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10058401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r-HR" dirty="0">
                <a:sym typeface="Wingdings" panose="05000000000000000000" pitchFamily="2" charset="2"/>
              </a:rPr>
              <a:t>Problem #1 – „Vaga”- PID </a:t>
            </a:r>
            <a:r>
              <a:rPr lang="hr-HR" dirty="0" err="1">
                <a:sym typeface="Wingdings" panose="05000000000000000000" pitchFamily="2" charset="2"/>
              </a:rPr>
              <a:t>Controller</a:t>
            </a:r>
            <a:endParaRPr lang="hr-HR" dirty="0"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r-HR" dirty="0">
                <a:sym typeface="Wingdings" panose="05000000000000000000" pitchFamily="2" charset="2"/>
              </a:rPr>
              <a:t>Problem #2 – Komunikacija s </a:t>
            </a:r>
            <a:r>
              <a:rPr lang="hr-HR" dirty="0" err="1">
                <a:sym typeface="Wingdings" panose="05000000000000000000" pitchFamily="2" charset="2"/>
              </a:rPr>
              <a:t>Arduinom</a:t>
            </a:r>
            <a:endParaRPr lang="hr-HR" dirty="0">
              <a:sym typeface="Wingdings" panose="05000000000000000000" pitchFamily="2" charset="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hr-HR" dirty="0">
                <a:sym typeface="Wingdings" panose="05000000000000000000" pitchFamily="2" charset="2"/>
              </a:rPr>
              <a:t>Problem #3 – PWM/PPM signal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>
                <a:sym typeface="Wingdings" panose="05000000000000000000" pitchFamily="2" charset="2"/>
              </a:rPr>
              <a:t>Problem #4 – Koliko ima digitalnih izlaza?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>
                <a:sym typeface="Wingdings" panose="05000000000000000000" pitchFamily="2" charset="2"/>
              </a:rPr>
              <a:t>Problem #5 - </a:t>
            </a:r>
            <a:r>
              <a:rPr lang="hr-HR" dirty="0" err="1">
                <a:sym typeface="Wingdings" panose="05000000000000000000" pitchFamily="2" charset="2"/>
              </a:rPr>
              <a:t>Pull-Up</a:t>
            </a:r>
            <a:r>
              <a:rPr lang="hr-HR" dirty="0">
                <a:sym typeface="Wingdings" panose="05000000000000000000" pitchFamily="2" charset="2"/>
              </a:rPr>
              <a:t>/</a:t>
            </a:r>
            <a:r>
              <a:rPr lang="hr-HR" dirty="0" err="1">
                <a:sym typeface="Wingdings" panose="05000000000000000000" pitchFamily="2" charset="2"/>
              </a:rPr>
              <a:t>Pull-Down</a:t>
            </a:r>
            <a:r>
              <a:rPr lang="hr-HR" dirty="0">
                <a:sym typeface="Wingdings" panose="05000000000000000000" pitchFamily="2" charset="2"/>
              </a:rPr>
              <a:t> </a:t>
            </a:r>
            <a:r>
              <a:rPr lang="hr-HR" dirty="0" err="1">
                <a:sym typeface="Wingdings" panose="05000000000000000000" pitchFamily="2" charset="2"/>
              </a:rPr>
              <a:t>Resistors</a:t>
            </a:r>
            <a:endParaRPr lang="hr-H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0362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Problem #1 – „Vaga”- PID </a:t>
            </a:r>
            <a:r>
              <a:rPr lang="hr-HR" dirty="0" err="1" smtClean="0"/>
              <a:t>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10058401" cy="4023360"/>
          </a:xfrm>
        </p:spPr>
        <p:txBody>
          <a:bodyPr/>
          <a:lstStyle/>
          <a:p>
            <a:endParaRPr lang="hr-HR" dirty="0">
              <a:sym typeface="Wingdings" panose="05000000000000000000" pitchFamily="2" charset="2"/>
            </a:endParaRPr>
          </a:p>
        </p:txBody>
      </p:sp>
      <p:pic>
        <p:nvPicPr>
          <p:cNvPr id="3074" name="Picture 2" descr="https://www.thorlabs.com/images/TabImages/PID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12385"/>
            <a:ext cx="6667500" cy="2771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upload.wikimedia.org/wikipedia/commons/thumb/c/c0/Change_with_Ki.png/320px-Change_with_K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822" y="1845734"/>
            <a:ext cx="5088833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technik-consulting.eu/en/kategorien/optimizing/dateien/PID-Regler.gif"/>
          <p:cNvPicPr>
            <a:picLocks noChangeAspect="1" noChangeArrowheads="1" noCrop="1"/>
          </p:cNvPicPr>
          <p:nvPr/>
        </p:nvPicPr>
        <p:blipFill>
          <a:blip r:embed="rId5">
            <a:clrChange>
              <a:clrFrom>
                <a:srgbClr val="FDFFFC"/>
              </a:clrFrom>
              <a:clrTo>
                <a:srgbClr val="FD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97" y="1035997"/>
            <a:ext cx="6067425" cy="32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099603" y="2625965"/>
            <a:ext cx="1744771" cy="165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145561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Problem #2 – Komunikacija s </a:t>
            </a:r>
            <a:r>
              <a:rPr lang="hr-HR" dirty="0" err="1" smtClean="0"/>
              <a:t>Arduinom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10058401" cy="4023360"/>
          </a:xfrm>
        </p:spPr>
        <p:txBody>
          <a:bodyPr/>
          <a:lstStyle/>
          <a:p>
            <a:r>
              <a:rPr lang="hr-HR" dirty="0" smtClean="0">
                <a:sym typeface="Wingdings" panose="05000000000000000000" pitchFamily="2" charset="2"/>
              </a:rPr>
              <a:t>- Istovremeno čitanje dolaznih podataka s </a:t>
            </a:r>
            <a:r>
              <a:rPr lang="hr-HR" dirty="0" err="1" smtClean="0">
                <a:sym typeface="Wingdings" panose="05000000000000000000" pitchFamily="2" charset="2"/>
              </a:rPr>
              <a:t>WiFi</a:t>
            </a:r>
            <a:r>
              <a:rPr lang="hr-HR" dirty="0" smtClean="0">
                <a:sym typeface="Wingdings" panose="05000000000000000000" pitchFamily="2" charset="2"/>
              </a:rPr>
              <a:t>-a i stabilizacija</a:t>
            </a:r>
          </a:p>
          <a:p>
            <a:r>
              <a:rPr lang="hr-HR" dirty="0" smtClean="0">
                <a:sym typeface="Wingdings" panose="05000000000000000000" pitchFamily="2" charset="2"/>
              </a:rPr>
              <a:t>- </a:t>
            </a:r>
            <a:r>
              <a:rPr lang="hr-HR" dirty="0" err="1" smtClean="0">
                <a:sym typeface="Wingdings" panose="05000000000000000000" pitchFamily="2" charset="2"/>
              </a:rPr>
              <a:t>Delay</a:t>
            </a:r>
            <a:r>
              <a:rPr lang="hr-HR" dirty="0" smtClean="0">
                <a:sym typeface="Wingdings" panose="05000000000000000000" pitchFamily="2" charset="2"/>
              </a:rPr>
              <a:t> nakon čitanja </a:t>
            </a:r>
            <a:r>
              <a:rPr lang="hr-HR" dirty="0" err="1" smtClean="0">
                <a:sym typeface="Wingdings" panose="05000000000000000000" pitchFamily="2" charset="2"/>
              </a:rPr>
              <a:t>serial.Read</a:t>
            </a:r>
            <a:r>
              <a:rPr lang="hr-HR" dirty="0" smtClean="0">
                <a:sym typeface="Wingdings" panose="05000000000000000000" pitchFamily="2" charset="2"/>
              </a:rPr>
              <a:t>() ili </a:t>
            </a:r>
            <a:r>
              <a:rPr lang="hr-HR" dirty="0" err="1" smtClean="0">
                <a:sym typeface="Wingdings" panose="05000000000000000000" pitchFamily="2" charset="2"/>
              </a:rPr>
              <a:t>serial.Available</a:t>
            </a:r>
            <a:r>
              <a:rPr lang="hr-HR" dirty="0" smtClean="0">
                <a:sym typeface="Wingdings" panose="05000000000000000000" pitchFamily="2" charset="2"/>
              </a:rPr>
              <a:t>()</a:t>
            </a:r>
          </a:p>
          <a:p>
            <a:r>
              <a:rPr lang="hr-HR" dirty="0" smtClean="0">
                <a:sym typeface="Wingdings" panose="05000000000000000000" pitchFamily="2" charset="2"/>
              </a:rPr>
              <a:t>- </a:t>
            </a:r>
            <a:r>
              <a:rPr lang="hr-HR" dirty="0" err="1" smtClean="0">
                <a:sym typeface="Wingdings" panose="05000000000000000000" pitchFamily="2" charset="2"/>
              </a:rPr>
              <a:t>Multithreading</a:t>
            </a:r>
            <a:r>
              <a:rPr lang="hr-HR" dirty="0" smtClean="0">
                <a:sym typeface="Wingdings" panose="05000000000000000000" pitchFamily="2" charset="2"/>
              </a:rPr>
              <a:t>?</a:t>
            </a:r>
          </a:p>
          <a:p>
            <a:r>
              <a:rPr lang="hr-HR" dirty="0" smtClean="0">
                <a:sym typeface="Wingdings" panose="05000000000000000000" pitchFamily="2" charset="2"/>
              </a:rPr>
              <a:t>- Čitaj samo jedan </a:t>
            </a:r>
            <a:r>
              <a:rPr lang="hr-HR" dirty="0" err="1" smtClean="0">
                <a:sym typeface="Wingdings" panose="05000000000000000000" pitchFamily="2" charset="2"/>
              </a:rPr>
              <a:t>character</a:t>
            </a:r>
            <a:r>
              <a:rPr lang="hr-HR" dirty="0" smtClean="0">
                <a:sym typeface="Wingdings" panose="05000000000000000000" pitchFamily="2" charset="2"/>
              </a:rPr>
              <a:t> po ciklusu „</a:t>
            </a:r>
            <a:r>
              <a:rPr lang="hr-HR" dirty="0" err="1" smtClean="0">
                <a:sym typeface="Wingdings" panose="05000000000000000000" pitchFamily="2" charset="2"/>
              </a:rPr>
              <a:t>loop</a:t>
            </a:r>
            <a:r>
              <a:rPr lang="hr-HR" dirty="0" smtClean="0">
                <a:sym typeface="Wingdings" panose="05000000000000000000" pitchFamily="2" charset="2"/>
              </a:rPr>
              <a:t>()” funkcije</a:t>
            </a:r>
            <a:endParaRPr lang="hr-HR" dirty="0">
              <a:sym typeface="Wingdings" panose="05000000000000000000" pitchFamily="2" charset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492245" y="2089134"/>
            <a:ext cx="1274325" cy="35394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hr-HR" sz="1600" dirty="0"/>
              <a:t>:50 50 50 0;</a:t>
            </a:r>
          </a:p>
          <a:p>
            <a:r>
              <a:rPr lang="hr-HR" sz="1600" dirty="0"/>
              <a:t>:50 50 50 </a:t>
            </a:r>
            <a:r>
              <a:rPr lang="hr-HR" sz="1600" dirty="0">
                <a:solidFill>
                  <a:srgbClr val="FF0000"/>
                </a:solidFill>
              </a:rPr>
              <a:t>1</a:t>
            </a:r>
            <a:r>
              <a:rPr lang="hr-HR" sz="1600" dirty="0"/>
              <a:t>;</a:t>
            </a:r>
          </a:p>
          <a:p>
            <a:r>
              <a:rPr lang="hr-HR" sz="1600" dirty="0"/>
              <a:t>:50 50 50 </a:t>
            </a:r>
            <a:r>
              <a:rPr lang="hr-HR" sz="1600" dirty="0">
                <a:solidFill>
                  <a:srgbClr val="FF0000"/>
                </a:solidFill>
              </a:rPr>
              <a:t>2</a:t>
            </a:r>
            <a:r>
              <a:rPr lang="hr-HR" sz="1600" dirty="0"/>
              <a:t>;</a:t>
            </a:r>
          </a:p>
          <a:p>
            <a:r>
              <a:rPr lang="hr-HR" sz="1600" dirty="0"/>
              <a:t> ...</a:t>
            </a:r>
          </a:p>
          <a:p>
            <a:r>
              <a:rPr lang="hr-HR" sz="1600" dirty="0"/>
              <a:t>:50 50 50 </a:t>
            </a:r>
            <a:r>
              <a:rPr lang="hr-HR" sz="1600" dirty="0">
                <a:solidFill>
                  <a:srgbClr val="FF0000"/>
                </a:solidFill>
              </a:rPr>
              <a:t>30</a:t>
            </a:r>
            <a:r>
              <a:rPr lang="hr-HR" sz="1600" dirty="0"/>
              <a:t>;</a:t>
            </a:r>
          </a:p>
          <a:p>
            <a:r>
              <a:rPr lang="hr-HR" sz="1600" dirty="0"/>
              <a:t>:</a:t>
            </a:r>
            <a:r>
              <a:rPr lang="hr-HR" sz="1600" dirty="0">
                <a:solidFill>
                  <a:srgbClr val="FF0000"/>
                </a:solidFill>
              </a:rPr>
              <a:t>51</a:t>
            </a:r>
            <a:r>
              <a:rPr lang="hr-HR" sz="1600" dirty="0"/>
              <a:t> 50 50 30;</a:t>
            </a:r>
          </a:p>
          <a:p>
            <a:r>
              <a:rPr lang="hr-HR" sz="1600" dirty="0"/>
              <a:t>:</a:t>
            </a:r>
            <a:r>
              <a:rPr lang="hr-HR" sz="1600" dirty="0">
                <a:solidFill>
                  <a:srgbClr val="FF0000"/>
                </a:solidFill>
              </a:rPr>
              <a:t>52</a:t>
            </a:r>
            <a:r>
              <a:rPr lang="hr-HR" sz="1600" dirty="0"/>
              <a:t> 50 50 30;</a:t>
            </a:r>
          </a:p>
          <a:p>
            <a:r>
              <a:rPr lang="hr-HR" sz="1600" dirty="0"/>
              <a:t> ...</a:t>
            </a:r>
          </a:p>
          <a:p>
            <a:r>
              <a:rPr lang="hr-HR" sz="1600" dirty="0"/>
              <a:t>:</a:t>
            </a:r>
            <a:r>
              <a:rPr lang="hr-HR" sz="1600" dirty="0">
                <a:solidFill>
                  <a:srgbClr val="FF0000"/>
                </a:solidFill>
              </a:rPr>
              <a:t>60 </a:t>
            </a:r>
            <a:r>
              <a:rPr lang="hr-HR" sz="1600" dirty="0"/>
              <a:t>50 50 30;</a:t>
            </a:r>
          </a:p>
          <a:p>
            <a:r>
              <a:rPr lang="hr-HR" sz="1600" dirty="0"/>
              <a:t>:60 </a:t>
            </a:r>
            <a:r>
              <a:rPr lang="hr-HR" sz="1600" dirty="0">
                <a:solidFill>
                  <a:srgbClr val="FF0000"/>
                </a:solidFill>
              </a:rPr>
              <a:t>51</a:t>
            </a:r>
            <a:r>
              <a:rPr lang="hr-HR" sz="1600" dirty="0"/>
              <a:t> 50 30;</a:t>
            </a:r>
          </a:p>
          <a:p>
            <a:r>
              <a:rPr lang="hr-HR" sz="1600" dirty="0"/>
              <a:t>:60 </a:t>
            </a:r>
            <a:r>
              <a:rPr lang="hr-HR" sz="1600" dirty="0">
                <a:solidFill>
                  <a:srgbClr val="FF0000"/>
                </a:solidFill>
              </a:rPr>
              <a:t>52</a:t>
            </a:r>
            <a:r>
              <a:rPr lang="hr-HR" sz="1600" dirty="0"/>
              <a:t> 50 30;</a:t>
            </a:r>
          </a:p>
          <a:p>
            <a:r>
              <a:rPr lang="hr-HR" sz="1600" dirty="0"/>
              <a:t> ...</a:t>
            </a:r>
          </a:p>
          <a:p>
            <a:r>
              <a:rPr lang="hr-HR" sz="1600" dirty="0"/>
              <a:t>:50 </a:t>
            </a:r>
            <a:r>
              <a:rPr lang="hr-HR" sz="1600" dirty="0">
                <a:solidFill>
                  <a:srgbClr val="FF0000"/>
                </a:solidFill>
              </a:rPr>
              <a:t>60</a:t>
            </a:r>
            <a:r>
              <a:rPr lang="hr-HR" sz="1600" dirty="0"/>
              <a:t> 50 30</a:t>
            </a:r>
            <a:r>
              <a:rPr lang="hr-HR" sz="1600" dirty="0" smtClean="0"/>
              <a:t>;</a:t>
            </a:r>
          </a:p>
          <a:p>
            <a:r>
              <a:rPr lang="hr-HR" sz="1600" dirty="0"/>
              <a:t> </a:t>
            </a:r>
            <a:r>
              <a:rPr lang="hr-HR" sz="1600" dirty="0" smtClean="0"/>
              <a:t>…</a:t>
            </a:r>
            <a:endParaRPr lang="hr-HR" sz="1600" dirty="0"/>
          </a:p>
        </p:txBody>
      </p:sp>
    </p:spTree>
    <p:extLst>
      <p:ext uri="{BB962C8B-B14F-4D97-AF65-F5344CB8AC3E}">
        <p14:creationId xmlns:p14="http://schemas.microsoft.com/office/powerpoint/2010/main" val="210330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10058401" cy="4023360"/>
          </a:xfrm>
        </p:spPr>
        <p:txBody>
          <a:bodyPr/>
          <a:lstStyle/>
          <a:p>
            <a:endParaRPr lang="hr-HR" dirty="0">
              <a:sym typeface="Wingdings" panose="05000000000000000000" pitchFamily="2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278" y="76496"/>
            <a:ext cx="8534400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65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923" y="395979"/>
            <a:ext cx="11058769" cy="713806"/>
          </a:xfrm>
        </p:spPr>
        <p:txBody>
          <a:bodyPr>
            <a:noAutofit/>
          </a:bodyPr>
          <a:lstStyle/>
          <a:p>
            <a:r>
              <a:rPr lang="en-US" sz="2400" dirty="0" err="1"/>
              <a:t>SparkFun</a:t>
            </a:r>
            <a:r>
              <a:rPr lang="en-US" sz="2400" dirty="0"/>
              <a:t> &amp; </a:t>
            </a:r>
            <a:r>
              <a:rPr lang="en-US" sz="2400" dirty="0" err="1"/>
              <a:t>Adafruit</a:t>
            </a:r>
            <a:r>
              <a:rPr lang="en-US" sz="2400" dirty="0"/>
              <a:t> - “low cost, simple tools for non-engineers to create digital projects”</a:t>
            </a:r>
            <a:br>
              <a:rPr lang="en-US" sz="2400" dirty="0"/>
            </a:br>
            <a:endParaRPr lang="hr-HR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298448" y="1695940"/>
            <a:ext cx="4718304" cy="2654694"/>
          </a:xfrm>
        </p:spPr>
        <p:txBody>
          <a:bodyPr vert="horz" lIns="0" tIns="45720" rIns="0" bIns="45720" rtlCol="0" anchor="t">
            <a:normAutofit fontScale="92500" lnSpcReduction="10000"/>
          </a:bodyPr>
          <a:lstStyle/>
          <a:p>
            <a:r>
              <a:rPr lang="en-US" dirty="0"/>
              <a:t>Open sourced h/s </a:t>
            </a:r>
            <a:r>
              <a:rPr lang="en-US" dirty="0" err="1"/>
              <a:t>microcontroler</a:t>
            </a:r>
            <a:r>
              <a:rPr lang="en-US" dirty="0"/>
              <a:t> </a:t>
            </a:r>
          </a:p>
          <a:p>
            <a:r>
              <a:rPr lang="en-US" dirty="0"/>
              <a:t>Arduino extensions, shields?</a:t>
            </a:r>
          </a:p>
          <a:p>
            <a:r>
              <a:rPr lang="en-US" dirty="0"/>
              <a:t>How to write </a:t>
            </a:r>
            <a:r>
              <a:rPr lang="hr-HR" dirty="0"/>
              <a:t>Sketch</a:t>
            </a:r>
            <a:r>
              <a:rPr lang="en-US" dirty="0"/>
              <a:t>:</a:t>
            </a:r>
            <a:r>
              <a:rPr lang="hr-HR" dirty="0"/>
              <a:t> AVR Studio, Atmel Studio, Arduino IDE, VS Micro</a:t>
            </a:r>
            <a:endParaRPr lang="en-US" dirty="0"/>
          </a:p>
          <a:p>
            <a:r>
              <a:rPr lang="en-US" dirty="0"/>
              <a:t>Arduino in numbers:</a:t>
            </a:r>
          </a:p>
          <a:p>
            <a:r>
              <a:rPr lang="en-US" dirty="0">
                <a:hlinkClick r:id="rId2"/>
              </a:rPr>
              <a:t>Downloaded x times</a:t>
            </a:r>
            <a:endParaRPr lang="en-US" dirty="0"/>
          </a:p>
          <a:p>
            <a:r>
              <a:rPr lang="en-US" dirty="0"/>
              <a:t>Sketch basic functions:</a:t>
            </a:r>
          </a:p>
          <a:p>
            <a:endParaRPr lang="hr-HR" dirty="0"/>
          </a:p>
        </p:txBody>
      </p:sp>
      <p:pic>
        <p:nvPicPr>
          <p:cNvPr id="1026" name="Picture 2" descr="https://cdn.sparkfun.com/assets/9/1/e/4/8/515b4656ce395f8a38000000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9642" y="882738"/>
            <a:ext cx="4718050" cy="346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059500" y="5321017"/>
            <a:ext cx="21091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Arduino in numbers:</a:t>
            </a:r>
          </a:p>
          <a:p>
            <a:r>
              <a:rPr lang="en-US" dirty="0"/>
              <a:t>2011 -  300 000</a:t>
            </a:r>
          </a:p>
          <a:p>
            <a:r>
              <a:rPr lang="en-US" dirty="0"/>
              <a:t>2013 -  700 000</a:t>
            </a:r>
            <a:endParaRPr lang="hr-HR" dirty="0"/>
          </a:p>
        </p:txBody>
      </p:sp>
      <p:pic>
        <p:nvPicPr>
          <p:cNvPr id="1028" name="Picture 4" descr="https://upload.wikimedia.org/wikipedia/commons/d/df/Arduino_Protoboard_Shield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684" y="4204053"/>
            <a:ext cx="2258008" cy="204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804" y="4350633"/>
            <a:ext cx="501967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72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Problem #2 – Komunikacija s </a:t>
            </a:r>
            <a:r>
              <a:rPr lang="hr-HR" dirty="0" err="1" smtClean="0"/>
              <a:t>Arduinom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10058401" cy="4023360"/>
          </a:xfrm>
        </p:spPr>
        <p:txBody>
          <a:bodyPr/>
          <a:lstStyle/>
          <a:p>
            <a:r>
              <a:rPr lang="hr-HR" dirty="0" smtClean="0">
                <a:solidFill>
                  <a:schemeClr val="tx1"/>
                </a:solidFill>
                <a:sym typeface="Wingdings" panose="05000000000000000000" pitchFamily="2" charset="2"/>
              </a:rPr>
              <a:t>- 3.3v regulator</a:t>
            </a:r>
          </a:p>
          <a:p>
            <a:r>
              <a:rPr lang="hr-HR" dirty="0" smtClean="0">
                <a:solidFill>
                  <a:schemeClr val="tx1"/>
                </a:solidFill>
                <a:sym typeface="Wingdings" panose="05000000000000000000" pitchFamily="2" charset="2"/>
              </a:rPr>
              <a:t>- ESP8266 </a:t>
            </a:r>
            <a:r>
              <a:rPr lang="hr-HR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current</a:t>
            </a:r>
            <a:r>
              <a:rPr lang="hr-HR" dirty="0" smtClean="0">
                <a:solidFill>
                  <a:schemeClr val="tx1"/>
                </a:solidFill>
                <a:sym typeface="Wingdings" panose="05000000000000000000" pitchFamily="2" charset="2"/>
              </a:rPr>
              <a:t>: 250mA</a:t>
            </a:r>
          </a:p>
          <a:p>
            <a:r>
              <a:rPr lang="hr-HR" dirty="0" smtClean="0">
                <a:solidFill>
                  <a:schemeClr val="tx1"/>
                </a:solidFill>
                <a:sym typeface="Wingdings" panose="05000000000000000000" pitchFamily="2" charset="2"/>
              </a:rPr>
              <a:t>- </a:t>
            </a:r>
            <a:r>
              <a:rPr lang="hr-HR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Arduino</a:t>
            </a:r>
            <a:r>
              <a:rPr lang="hr-HR" dirty="0" smtClean="0">
                <a:solidFill>
                  <a:schemeClr val="tx1"/>
                </a:solidFill>
                <a:sym typeface="Wingdings" panose="05000000000000000000" pitchFamily="2" charset="2"/>
              </a:rPr>
              <a:t> 3.3v = </a:t>
            </a:r>
            <a:r>
              <a:rPr lang="hr-HR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max</a:t>
            </a:r>
            <a:r>
              <a:rPr lang="hr-HR" dirty="0" smtClean="0">
                <a:solidFill>
                  <a:schemeClr val="tx1"/>
                </a:solidFill>
                <a:sym typeface="Wingdings" panose="05000000000000000000" pitchFamily="2" charset="2"/>
              </a:rPr>
              <a:t> 150mA</a:t>
            </a:r>
            <a:endParaRPr lang="hr-HR" dirty="0">
              <a:solidFill>
                <a:schemeClr val="tx1"/>
              </a:solidFill>
              <a:sym typeface="Wingdings" panose="05000000000000000000" pitchFamily="2" charset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16508"/>
          <a:stretch/>
        </p:blipFill>
        <p:spPr>
          <a:xfrm>
            <a:off x="591114" y="4040294"/>
            <a:ext cx="6313451" cy="1828800"/>
          </a:xfrm>
          <a:prstGeom prst="rect">
            <a:avLst/>
          </a:prstGeom>
        </p:spPr>
      </p:pic>
      <p:pic>
        <p:nvPicPr>
          <p:cNvPr id="4098" name="Picture 2" descr="Slikovni rezultat za esp8266 arduin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837" y="2190999"/>
            <a:ext cx="5768957" cy="408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883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Problem #3 – PWM/PPM signal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10058401" cy="4023360"/>
          </a:xfrm>
        </p:spPr>
        <p:txBody>
          <a:bodyPr/>
          <a:lstStyle/>
          <a:p>
            <a:r>
              <a:rPr lang="hr-HR" dirty="0">
                <a:sym typeface="Wingdings" panose="05000000000000000000" pitchFamily="2" charset="2"/>
              </a:rPr>
              <a:t>- PWM je </a:t>
            </a:r>
            <a:r>
              <a:rPr lang="hr-HR" strike="sngStrike" dirty="0">
                <a:sym typeface="Wingdings" panose="05000000000000000000" pitchFamily="2" charset="2"/>
              </a:rPr>
              <a:t>analogni</a:t>
            </a:r>
            <a:r>
              <a:rPr lang="hr-HR" dirty="0">
                <a:sym typeface="Wingdings" panose="05000000000000000000" pitchFamily="2" charset="2"/>
              </a:rPr>
              <a:t> digitalni </a:t>
            </a:r>
            <a:r>
              <a:rPr lang="hr-HR" dirty="0" smtClean="0">
                <a:sym typeface="Wingdings" panose="05000000000000000000" pitchFamily="2" charset="2"/>
              </a:rPr>
              <a:t>signal</a:t>
            </a:r>
          </a:p>
          <a:p>
            <a:r>
              <a:rPr lang="hr-HR" dirty="0" smtClean="0">
                <a:sym typeface="Wingdings" panose="05000000000000000000" pitchFamily="2" charset="2"/>
              </a:rPr>
              <a:t>- </a:t>
            </a:r>
            <a:r>
              <a:rPr lang="hr-HR" b="1" dirty="0" smtClean="0">
                <a:sym typeface="Wingdings" panose="05000000000000000000" pitchFamily="2" charset="2"/>
              </a:rPr>
              <a:t>Pulse </a:t>
            </a:r>
            <a:r>
              <a:rPr lang="hr-HR" b="1" dirty="0" err="1" smtClean="0">
                <a:sym typeface="Wingdings" panose="05000000000000000000" pitchFamily="2" charset="2"/>
              </a:rPr>
              <a:t>Width</a:t>
            </a:r>
            <a:r>
              <a:rPr lang="hr-HR" b="1" dirty="0" smtClean="0">
                <a:sym typeface="Wingdings" panose="05000000000000000000" pitchFamily="2" charset="2"/>
              </a:rPr>
              <a:t> </a:t>
            </a:r>
            <a:r>
              <a:rPr lang="hr-HR" b="1" dirty="0" err="1" smtClean="0">
                <a:sym typeface="Wingdings" panose="05000000000000000000" pitchFamily="2" charset="2"/>
              </a:rPr>
              <a:t>Modulation</a:t>
            </a:r>
            <a:r>
              <a:rPr lang="hr-HR" dirty="0" smtClean="0">
                <a:sym typeface="Wingdings" panose="05000000000000000000" pitchFamily="2" charset="2"/>
              </a:rPr>
              <a:t> </a:t>
            </a:r>
            <a:r>
              <a:rPr lang="hr-HR" dirty="0">
                <a:sym typeface="Wingdings" panose="05000000000000000000" pitchFamily="2" charset="2"/>
              </a:rPr>
              <a:t>vs </a:t>
            </a:r>
            <a:r>
              <a:rPr lang="hr-HR" b="1" dirty="0">
                <a:sym typeface="Wingdings" panose="05000000000000000000" pitchFamily="2" charset="2"/>
              </a:rPr>
              <a:t>Pulse </a:t>
            </a:r>
            <a:r>
              <a:rPr lang="hr-HR" b="1" dirty="0" err="1">
                <a:sym typeface="Wingdings" panose="05000000000000000000" pitchFamily="2" charset="2"/>
              </a:rPr>
              <a:t>Position</a:t>
            </a:r>
            <a:r>
              <a:rPr lang="hr-HR" b="1" dirty="0">
                <a:sym typeface="Wingdings" panose="05000000000000000000" pitchFamily="2" charset="2"/>
              </a:rPr>
              <a:t> </a:t>
            </a:r>
            <a:r>
              <a:rPr lang="hr-HR" b="1" dirty="0" err="1" smtClean="0">
                <a:sym typeface="Wingdings" panose="05000000000000000000" pitchFamily="2" charset="2"/>
              </a:rPr>
              <a:t>Modulation</a:t>
            </a:r>
            <a:endParaRPr lang="hr-HR" dirty="0">
              <a:sym typeface="Wingdings" panose="05000000000000000000" pitchFamily="2" charset="2"/>
            </a:endParaRPr>
          </a:p>
          <a:p>
            <a:r>
              <a:rPr lang="hr-HR" dirty="0">
                <a:sym typeface="Wingdings" panose="05000000000000000000" pitchFamily="2" charset="2"/>
              </a:rPr>
              <a:t>- 6 PWM izlaza na </a:t>
            </a:r>
            <a:r>
              <a:rPr lang="hr-HR" dirty="0" smtClean="0">
                <a:sym typeface="Wingdings" panose="05000000000000000000" pitchFamily="2" charset="2"/>
              </a:rPr>
              <a:t>3 </a:t>
            </a:r>
            <a:r>
              <a:rPr lang="hr-HR" dirty="0">
                <a:sym typeface="Wingdings" panose="05000000000000000000" pitchFamily="2" charset="2"/>
              </a:rPr>
              <a:t>interna </a:t>
            </a:r>
            <a:r>
              <a:rPr lang="hr-HR" dirty="0" err="1" smtClean="0">
                <a:sym typeface="Wingdings" panose="05000000000000000000" pitchFamily="2" charset="2"/>
              </a:rPr>
              <a:t>timera</a:t>
            </a:r>
            <a:r>
              <a:rPr lang="hr-HR" dirty="0" smtClean="0">
                <a:sym typeface="Wingdings" panose="05000000000000000000" pitchFamily="2" charset="2"/>
              </a:rPr>
              <a:t>                                                                                         PPM</a:t>
            </a:r>
            <a:endParaRPr lang="hr-HR" dirty="0">
              <a:sym typeface="Wingdings" panose="05000000000000000000" pitchFamily="2" charset="2"/>
            </a:endParaRP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Pin 5</a:t>
            </a:r>
            <a:r>
              <a:rPr lang="hr-HR" dirty="0" smtClean="0">
                <a:sym typeface="Wingdings" panose="05000000000000000000" pitchFamily="2" charset="2"/>
              </a:rPr>
              <a:t> i </a:t>
            </a:r>
            <a:r>
              <a:rPr lang="en-US" dirty="0" smtClean="0">
                <a:sym typeface="Wingdings" panose="05000000000000000000" pitchFamily="2" charset="2"/>
              </a:rPr>
              <a:t>6</a:t>
            </a:r>
            <a:r>
              <a:rPr lang="en-US" dirty="0">
                <a:sym typeface="Wingdings" panose="05000000000000000000" pitchFamily="2" charset="2"/>
              </a:rPr>
              <a:t>: </a:t>
            </a:r>
            <a:r>
              <a:rPr lang="en-US" dirty="0" smtClean="0">
                <a:sym typeface="Wingdings" panose="05000000000000000000" pitchFamily="2" charset="2"/>
              </a:rPr>
              <a:t>timer0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Pin 9</a:t>
            </a:r>
            <a:r>
              <a:rPr lang="hr-HR" dirty="0" smtClean="0">
                <a:sym typeface="Wingdings" panose="05000000000000000000" pitchFamily="2" charset="2"/>
              </a:rPr>
              <a:t> i</a:t>
            </a:r>
            <a:r>
              <a:rPr lang="en-US" dirty="0" smtClean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10: </a:t>
            </a:r>
            <a:r>
              <a:rPr lang="en-US" dirty="0" smtClean="0">
                <a:sym typeface="Wingdings" panose="05000000000000000000" pitchFamily="2" charset="2"/>
              </a:rPr>
              <a:t>timer1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 smtClean="0">
                <a:sym typeface="Wingdings" panose="05000000000000000000" pitchFamily="2" charset="2"/>
              </a:rPr>
              <a:t>Pin </a:t>
            </a:r>
            <a:r>
              <a:rPr lang="hr-HR" dirty="0" smtClean="0">
                <a:sym typeface="Wingdings" panose="05000000000000000000" pitchFamily="2" charset="2"/>
              </a:rPr>
              <a:t>3 i </a:t>
            </a:r>
            <a:r>
              <a:rPr lang="en-US" dirty="0" smtClean="0">
                <a:sym typeface="Wingdings" panose="05000000000000000000" pitchFamily="2" charset="2"/>
              </a:rPr>
              <a:t>11: timer2</a:t>
            </a:r>
            <a:endParaRPr lang="hr-HR" dirty="0" smtClean="0">
              <a:sym typeface="Wingdings" panose="05000000000000000000" pitchFamily="2" charset="2"/>
            </a:endParaRPr>
          </a:p>
        </p:txBody>
      </p:sp>
      <p:pic>
        <p:nvPicPr>
          <p:cNvPr id="5122" name="Picture 2" descr="https://upload.wikimedia.org/wikipedia/commons/6/65/Fernsteuerungsmodulatio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991" y="3167262"/>
            <a:ext cx="35718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6158" y="2752538"/>
            <a:ext cx="2743200" cy="3438525"/>
          </a:xfrm>
          <a:prstGeom prst="rect">
            <a:avLst/>
          </a:prstGeom>
        </p:spPr>
      </p:pic>
      <p:pic>
        <p:nvPicPr>
          <p:cNvPr id="2050" name="Picture 2" descr="http://3.bp.blogspot.com/-trgn_nZu_gg/T44jIhGFTpI/AAAAAAAAGfU/2x3sES0x7HM/s640/PWMan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90812"/>
            <a:ext cx="5343525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35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Problem #4 – Koliko ima digitalnih izlaza?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5838543" cy="4023360"/>
          </a:xfrm>
        </p:spPr>
        <p:txBody>
          <a:bodyPr/>
          <a:lstStyle/>
          <a:p>
            <a:r>
              <a:rPr lang="hr-HR" dirty="0" smtClean="0">
                <a:sym typeface="Wingdings" panose="05000000000000000000" pitchFamily="2" charset="2"/>
              </a:rPr>
              <a:t>- Kako upravljati s mnogo više digitalnih izlaza nego što ih ima </a:t>
            </a:r>
            <a:r>
              <a:rPr lang="hr-HR" dirty="0" err="1" smtClean="0">
                <a:sym typeface="Wingdings" panose="05000000000000000000" pitchFamily="2" charset="2"/>
              </a:rPr>
              <a:t>Arduino</a:t>
            </a:r>
            <a:r>
              <a:rPr lang="hr-HR" dirty="0" smtClean="0">
                <a:sym typeface="Wingdings" panose="05000000000000000000" pitchFamily="2" charset="2"/>
              </a:rPr>
              <a:t>? </a:t>
            </a:r>
          </a:p>
          <a:p>
            <a:r>
              <a:rPr lang="hr-HR" dirty="0" smtClean="0">
                <a:sym typeface="Wingdings" panose="05000000000000000000" pitchFamily="2" charset="2"/>
              </a:rPr>
              <a:t>- </a:t>
            </a:r>
            <a:r>
              <a:rPr lang="hr-HR" dirty="0" err="1" smtClean="0">
                <a:sym typeface="Wingdings" panose="05000000000000000000" pitchFamily="2" charset="2"/>
              </a:rPr>
              <a:t>Demultipleksor</a:t>
            </a:r>
            <a:endParaRPr lang="hr-HR" dirty="0" smtClean="0">
              <a:sym typeface="Wingdings" panose="05000000000000000000" pitchFamily="2" charset="2"/>
            </a:endParaRPr>
          </a:p>
          <a:p>
            <a:r>
              <a:rPr lang="hr-HR" dirty="0" smtClean="0">
                <a:sym typeface="Wingdings" panose="05000000000000000000" pitchFamily="2" charset="2"/>
              </a:rPr>
              <a:t>- </a:t>
            </a:r>
            <a:r>
              <a:rPr lang="hr-HR" dirty="0" err="1" smtClean="0">
                <a:sym typeface="Wingdings" panose="05000000000000000000" pitchFamily="2" charset="2"/>
              </a:rPr>
              <a:t>Shift</a:t>
            </a:r>
            <a:r>
              <a:rPr lang="hr-HR" dirty="0" smtClean="0">
                <a:sym typeface="Wingdings" panose="05000000000000000000" pitchFamily="2" charset="2"/>
              </a:rPr>
              <a:t> registri</a:t>
            </a:r>
            <a:endParaRPr lang="hr-HR" dirty="0">
              <a:sym typeface="Wingdings" panose="05000000000000000000" pitchFamily="2" charset="2"/>
            </a:endParaRPr>
          </a:p>
        </p:txBody>
      </p:sp>
      <p:pic>
        <p:nvPicPr>
          <p:cNvPr id="1026" name="Picture 2" descr="https://upload.wikimedia.org/wikipedia/commons/thumb/1/15/Demultiplexer_Example01.svg/450px-Demultiplexer_Example01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393" y="2176992"/>
            <a:ext cx="4286250" cy="380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73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err="1" smtClean="0"/>
              <a:t>Prob</a:t>
            </a:r>
            <a:r>
              <a:rPr lang="hr-HR" dirty="0" smtClean="0"/>
              <a:t>. </a:t>
            </a:r>
            <a:r>
              <a:rPr lang="hr-HR" dirty="0"/>
              <a:t>#</a:t>
            </a:r>
            <a:r>
              <a:rPr lang="hr-HR" dirty="0" smtClean="0"/>
              <a:t>4 – </a:t>
            </a:r>
            <a:r>
              <a:rPr lang="hr-HR" dirty="0" err="1" smtClean="0"/>
              <a:t>Shift</a:t>
            </a:r>
            <a:r>
              <a:rPr lang="hr-HR" dirty="0" smtClean="0"/>
              <a:t> </a:t>
            </a:r>
            <a:r>
              <a:rPr lang="hr-HR" dirty="0" err="1" smtClean="0"/>
              <a:t>Register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10058401" cy="4023360"/>
          </a:xfrm>
        </p:spPr>
        <p:txBody>
          <a:bodyPr/>
          <a:lstStyle/>
          <a:p>
            <a:endParaRPr lang="hr-HR" dirty="0">
              <a:sym typeface="Wingdings" panose="05000000000000000000" pitchFamily="2" charset="2"/>
            </a:endParaRPr>
          </a:p>
        </p:txBody>
      </p:sp>
      <p:pic>
        <p:nvPicPr>
          <p:cNvPr id="2050" name="Picture 2" descr="http://fritzing.org/media/fritzing-repo/projects/1/10-leds-and-2-shift-register/images/10-led-and-2-shift-register_bb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80" y="286603"/>
            <a:ext cx="5520012" cy="5945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320volt.com/wp-content/uploads/2010/11/74ls164-shift-register-devre-circuit-proteus-isis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272" y="2204826"/>
            <a:ext cx="356235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87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Trik #1 – Koliko ima digitalnih izlaza?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187" y="0"/>
            <a:ext cx="12328187" cy="6934605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0" t="14676" r="22666" b="20287"/>
          <a:stretch/>
        </p:blipFill>
        <p:spPr>
          <a:xfrm>
            <a:off x="7675124" y="3767145"/>
            <a:ext cx="4727134" cy="34702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8" t="10185" r="24680" b="4652"/>
          <a:stretch/>
        </p:blipFill>
        <p:spPr>
          <a:xfrm>
            <a:off x="9082552" y="0"/>
            <a:ext cx="3154326" cy="4522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Problem #5 - </a:t>
            </a:r>
            <a:r>
              <a:rPr lang="hr-HR" dirty="0" err="1" smtClean="0"/>
              <a:t>PullUp</a:t>
            </a:r>
            <a:r>
              <a:rPr lang="hr-HR" dirty="0" smtClean="0"/>
              <a:t>/</a:t>
            </a:r>
            <a:r>
              <a:rPr lang="hr-HR" dirty="0" err="1" smtClean="0"/>
              <a:t>PullDown</a:t>
            </a:r>
            <a:r>
              <a:rPr lang="hr-HR" dirty="0" smtClean="0"/>
              <a:t> otpornici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136733" y="6398747"/>
            <a:ext cx="10058401" cy="4023360"/>
          </a:xfrm>
        </p:spPr>
        <p:txBody>
          <a:bodyPr/>
          <a:lstStyle/>
          <a:p>
            <a:r>
              <a:rPr lang="hr-HR" dirty="0" smtClean="0">
                <a:sym typeface="Wingdings" panose="05000000000000000000" pitchFamily="2" charset="2"/>
              </a:rPr>
              <a:t>a</a:t>
            </a:r>
            <a:endParaRPr lang="hr-HR" dirty="0">
              <a:sym typeface="Wingdings" panose="05000000000000000000" pitchFamily="2" charset="2"/>
            </a:endParaRPr>
          </a:p>
        </p:txBody>
      </p:sp>
      <p:pic>
        <p:nvPicPr>
          <p:cNvPr id="3074" name="Picture 2" descr="How a PULL UP an PULL DOWN resistor works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508" y="2051103"/>
            <a:ext cx="2991123" cy="40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ew Bitmap Image (3).bm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658" y="2051103"/>
            <a:ext cx="3185027" cy="40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53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Ideje za projekte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10058401" cy="4023360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hr-HR" dirty="0" smtClean="0">
                <a:sym typeface="Wingdings" panose="05000000000000000000" pitchFamily="2" charset="2"/>
              </a:rPr>
              <a:t>- Autonomni autić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hr-HR" dirty="0" smtClean="0">
                <a:sym typeface="Wingdings" panose="05000000000000000000" pitchFamily="2" charset="2"/>
              </a:rPr>
              <a:t>- </a:t>
            </a:r>
            <a:r>
              <a:rPr lang="hr-HR" dirty="0" err="1" smtClean="0">
                <a:sym typeface="Wingdings" panose="05000000000000000000" pitchFamily="2" charset="2"/>
              </a:rPr>
              <a:t>Dronovi</a:t>
            </a:r>
            <a:endParaRPr lang="hr-HR" dirty="0" smtClean="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hr-HR" dirty="0" smtClean="0">
                <a:sym typeface="Wingdings" panose="05000000000000000000" pitchFamily="2" charset="2"/>
              </a:rPr>
              <a:t>- </a:t>
            </a:r>
            <a:r>
              <a:rPr lang="hr-HR" dirty="0">
                <a:sym typeface="Wingdings" panose="05000000000000000000" pitchFamily="2" charset="2"/>
              </a:rPr>
              <a:t>Display pomoću </a:t>
            </a:r>
            <a:r>
              <a:rPr lang="hr-HR" dirty="0" err="1">
                <a:sym typeface="Wingdings" panose="05000000000000000000" pitchFamily="2" charset="2"/>
              </a:rPr>
              <a:t>shift</a:t>
            </a:r>
            <a:r>
              <a:rPr lang="hr-HR" dirty="0">
                <a:sym typeface="Wingdings" panose="05000000000000000000" pitchFamily="2" charset="2"/>
              </a:rPr>
              <a:t> registara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hr-HR" dirty="0" smtClean="0">
                <a:sym typeface="Wingdings" panose="05000000000000000000" pitchFamily="2" charset="2"/>
              </a:rPr>
              <a:t>- LED traka aktivirana po zvuku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hr-HR" dirty="0" smtClean="0">
                <a:sym typeface="Wingdings" panose="05000000000000000000" pitchFamily="2" charset="2"/>
              </a:rPr>
              <a:t>- HDD laser projektor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hr-HR" dirty="0" smtClean="0">
                <a:sym typeface="Wingdings" panose="05000000000000000000" pitchFamily="2" charset="2"/>
              </a:rPr>
              <a:t>- PIR </a:t>
            </a:r>
            <a:r>
              <a:rPr lang="hr-HR" dirty="0" err="1" smtClean="0">
                <a:sym typeface="Wingdings" panose="05000000000000000000" pitchFamily="2" charset="2"/>
              </a:rPr>
              <a:t>WiFi</a:t>
            </a:r>
            <a:r>
              <a:rPr lang="hr-HR" dirty="0" smtClean="0">
                <a:sym typeface="Wingdings" panose="05000000000000000000" pitchFamily="2" charset="2"/>
              </a:rPr>
              <a:t> alarm</a:t>
            </a:r>
            <a:endParaRPr lang="hr-HR" dirty="0">
              <a:sym typeface="Wingdings" panose="05000000000000000000" pitchFamily="2" charset="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239" y="3632998"/>
            <a:ext cx="5324923" cy="29952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405" y="526073"/>
            <a:ext cx="5330757" cy="299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81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Što od el. komponenata je dobro imati?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10058401" cy="4023360"/>
          </a:xfrm>
        </p:spPr>
        <p:txBody>
          <a:bodyPr>
            <a:normAutofit lnSpcReduction="10000"/>
          </a:bodyPr>
          <a:lstStyle/>
          <a:p>
            <a:r>
              <a:rPr lang="hr-HR" dirty="0" smtClean="0"/>
              <a:t>- </a:t>
            </a:r>
            <a:r>
              <a:rPr lang="hr-HR" dirty="0" err="1" smtClean="0"/>
              <a:t>Arduino</a:t>
            </a:r>
            <a:r>
              <a:rPr lang="hr-HR" dirty="0" smtClean="0"/>
              <a:t> </a:t>
            </a:r>
            <a:r>
              <a:rPr lang="hr-HR" dirty="0" smtClean="0">
                <a:sym typeface="Wingdings" panose="05000000000000000000" pitchFamily="2" charset="2"/>
              </a:rPr>
              <a:t></a:t>
            </a:r>
            <a:endParaRPr lang="hr-HR" dirty="0" smtClean="0"/>
          </a:p>
          <a:p>
            <a:r>
              <a:rPr lang="it-IT" dirty="0" smtClean="0"/>
              <a:t>- </a:t>
            </a:r>
            <a:r>
              <a:rPr lang="hr-HR" dirty="0" smtClean="0"/>
              <a:t>S</a:t>
            </a:r>
            <a:r>
              <a:rPr lang="it-IT" dirty="0" smtClean="0"/>
              <a:t>tep</a:t>
            </a:r>
            <a:r>
              <a:rPr lang="hr-HR" dirty="0" smtClean="0"/>
              <a:t>-U</a:t>
            </a:r>
            <a:r>
              <a:rPr lang="it-IT" dirty="0" smtClean="0"/>
              <a:t>p </a:t>
            </a:r>
            <a:r>
              <a:rPr lang="it-IT" dirty="0"/>
              <a:t>converter</a:t>
            </a:r>
          </a:p>
          <a:p>
            <a:r>
              <a:rPr lang="it-IT" dirty="0" smtClean="0"/>
              <a:t>- </a:t>
            </a:r>
            <a:r>
              <a:rPr lang="hr-HR" dirty="0" smtClean="0"/>
              <a:t>S</a:t>
            </a:r>
            <a:r>
              <a:rPr lang="it-IT" dirty="0" smtClean="0"/>
              <a:t>tep</a:t>
            </a:r>
            <a:r>
              <a:rPr lang="hr-HR" dirty="0" smtClean="0"/>
              <a:t>-D</a:t>
            </a:r>
            <a:r>
              <a:rPr lang="it-IT" dirty="0" smtClean="0"/>
              <a:t>own converter</a:t>
            </a:r>
            <a:endParaRPr lang="it-IT" dirty="0"/>
          </a:p>
          <a:p>
            <a:r>
              <a:rPr lang="it-IT" dirty="0"/>
              <a:t>- 5v </a:t>
            </a:r>
            <a:r>
              <a:rPr lang="it-IT" dirty="0" smtClean="0"/>
              <a:t>regulatori</a:t>
            </a:r>
            <a:endParaRPr lang="it-IT" dirty="0"/>
          </a:p>
          <a:p>
            <a:r>
              <a:rPr lang="it-IT" dirty="0" smtClean="0"/>
              <a:t>- </a:t>
            </a:r>
            <a:r>
              <a:rPr lang="it-IT" dirty="0"/>
              <a:t>3.3v regulatori</a:t>
            </a:r>
          </a:p>
          <a:p>
            <a:r>
              <a:rPr lang="it-IT" dirty="0" smtClean="0"/>
              <a:t>- </a:t>
            </a:r>
            <a:r>
              <a:rPr lang="it-IT" dirty="0"/>
              <a:t>TIP122 </a:t>
            </a:r>
            <a:r>
              <a:rPr lang="it-IT" dirty="0" smtClean="0"/>
              <a:t>tranzi</a:t>
            </a:r>
            <a:r>
              <a:rPr lang="hr-HR" dirty="0" err="1" smtClean="0"/>
              <a:t>stori</a:t>
            </a:r>
            <a:endParaRPr lang="hr-HR" dirty="0" smtClean="0"/>
          </a:p>
          <a:p>
            <a:r>
              <a:rPr lang="it-IT" dirty="0" smtClean="0"/>
              <a:t>- </a:t>
            </a:r>
            <a:r>
              <a:rPr lang="it-IT" dirty="0"/>
              <a:t>ESP8266 (koji i koje su prednosti u odnosu na druge modele</a:t>
            </a:r>
            <a:r>
              <a:rPr lang="it-IT" dirty="0" smtClean="0"/>
              <a:t>)</a:t>
            </a:r>
            <a:endParaRPr lang="hr-HR" dirty="0" smtClean="0"/>
          </a:p>
          <a:p>
            <a:r>
              <a:rPr lang="hr-HR" dirty="0" smtClean="0"/>
              <a:t>- Senzori</a:t>
            </a:r>
            <a:endParaRPr lang="it-IT" dirty="0"/>
          </a:p>
          <a:p>
            <a:r>
              <a:rPr lang="it-IT" dirty="0"/>
              <a:t/>
            </a:r>
            <a:br>
              <a:rPr lang="it-IT" dirty="0"/>
            </a:br>
            <a:endParaRPr lang="hr-H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8434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Oprez!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10058401" cy="4023360"/>
          </a:xfrm>
        </p:spPr>
        <p:txBody>
          <a:bodyPr/>
          <a:lstStyle/>
          <a:p>
            <a:r>
              <a:rPr lang="hr-HR" sz="2800" dirty="0">
                <a:sym typeface="Wingdings" panose="05000000000000000000" pitchFamily="2" charset="2"/>
              </a:rPr>
              <a:t>- Ako kontrolirate nešto „opasno” </a:t>
            </a:r>
            <a:r>
              <a:rPr lang="hr-HR" sz="2800" dirty="0" smtClean="0">
                <a:sym typeface="Wingdings" panose="05000000000000000000" pitchFamily="2" charset="2"/>
              </a:rPr>
              <a:t>pomoću </a:t>
            </a:r>
            <a:r>
              <a:rPr lang="hr-HR" sz="2800" dirty="0">
                <a:sym typeface="Wingdings" panose="05000000000000000000" pitchFamily="2" charset="2"/>
              </a:rPr>
              <a:t>mobitela </a:t>
            </a:r>
            <a:r>
              <a:rPr lang="hr-HR" sz="2800" dirty="0" smtClean="0">
                <a:sym typeface="Wingdings" panose="05000000000000000000" pitchFamily="2" charset="2"/>
              </a:rPr>
              <a:t>stavite ga u </a:t>
            </a:r>
            <a:r>
              <a:rPr lang="hr-HR" sz="2800" dirty="0" err="1">
                <a:sym typeface="Wingdings" panose="05000000000000000000" pitchFamily="2" charset="2"/>
              </a:rPr>
              <a:t>airplane</a:t>
            </a:r>
            <a:r>
              <a:rPr lang="hr-HR" sz="2800" dirty="0">
                <a:sym typeface="Wingdings" panose="05000000000000000000" pitchFamily="2" charset="2"/>
              </a:rPr>
              <a:t> </a:t>
            </a:r>
            <a:r>
              <a:rPr lang="hr-HR" sz="2800" dirty="0" err="1">
                <a:sym typeface="Wingdings" panose="05000000000000000000" pitchFamily="2" charset="2"/>
              </a:rPr>
              <a:t>mod</a:t>
            </a:r>
            <a:r>
              <a:rPr lang="hr-HR" sz="2800" dirty="0">
                <a:sym typeface="Wingdings" panose="05000000000000000000" pitchFamily="2" charset="2"/>
              </a:rPr>
              <a:t>! Zašto</a:t>
            </a:r>
            <a:r>
              <a:rPr lang="hr-HR" sz="2800" dirty="0" smtClean="0">
                <a:sym typeface="Wingdings" panose="05000000000000000000" pitchFamily="2" charset="2"/>
              </a:rPr>
              <a:t>? Da vas netko ne nazove u kritičnoj situaciji </a:t>
            </a:r>
            <a:endParaRPr lang="hr-HR" sz="2800" dirty="0">
              <a:sym typeface="Wingdings" panose="05000000000000000000" pitchFamily="2" charset="2"/>
            </a:endParaRPr>
          </a:p>
          <a:p>
            <a:endParaRPr lang="hr-H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6583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Ako bude vremena </a:t>
            </a:r>
            <a:r>
              <a:rPr lang="hr-HR" dirty="0" smtClean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10058401" cy="4023360"/>
          </a:xfrm>
        </p:spPr>
        <p:txBody>
          <a:bodyPr>
            <a:normAutofit/>
          </a:bodyPr>
          <a:lstStyle/>
          <a:p>
            <a:r>
              <a:rPr lang="hr-HR" dirty="0" smtClean="0">
                <a:sym typeface="Wingdings" panose="05000000000000000000" pitchFamily="2" charset="2"/>
              </a:rPr>
              <a:t>- Načini komunikacije među više </a:t>
            </a:r>
            <a:r>
              <a:rPr lang="hr-HR" dirty="0" err="1" smtClean="0">
                <a:sym typeface="Wingdings" panose="05000000000000000000" pitchFamily="2" charset="2"/>
              </a:rPr>
              <a:t>arduina</a:t>
            </a:r>
            <a:r>
              <a:rPr lang="hr-HR" dirty="0" smtClean="0">
                <a:sym typeface="Wingdings" panose="05000000000000000000" pitchFamily="2" charset="2"/>
              </a:rPr>
              <a:t>. </a:t>
            </a:r>
          </a:p>
          <a:p>
            <a:pPr lvl="1"/>
            <a:r>
              <a:rPr lang="hr-HR" dirty="0" err="1" smtClean="0">
                <a:sym typeface="Wingdings" panose="05000000000000000000" pitchFamily="2" charset="2"/>
              </a:rPr>
              <a:t>Wifi</a:t>
            </a:r>
            <a:r>
              <a:rPr lang="hr-HR" dirty="0" smtClean="0">
                <a:sym typeface="Wingdings" panose="05000000000000000000" pitchFamily="2" charset="2"/>
              </a:rPr>
              <a:t>, </a:t>
            </a:r>
            <a:r>
              <a:rPr lang="hr-HR" dirty="0" err="1" smtClean="0">
                <a:sym typeface="Wingdings" panose="05000000000000000000" pitchFamily="2" charset="2"/>
              </a:rPr>
              <a:t>bluetooth</a:t>
            </a:r>
            <a:r>
              <a:rPr lang="hr-HR" dirty="0" smtClean="0">
                <a:sym typeface="Wingdings" panose="05000000000000000000" pitchFamily="2" charset="2"/>
              </a:rPr>
              <a:t>, </a:t>
            </a:r>
          </a:p>
          <a:p>
            <a:pPr lvl="1"/>
            <a:r>
              <a:rPr lang="hr-HR" dirty="0" err="1" smtClean="0">
                <a:sym typeface="Wingdings" panose="05000000000000000000" pitchFamily="2" charset="2"/>
              </a:rPr>
              <a:t>serial</a:t>
            </a:r>
            <a:r>
              <a:rPr lang="hr-HR" dirty="0" smtClean="0">
                <a:sym typeface="Wingdings" panose="05000000000000000000" pitchFamily="2" charset="2"/>
              </a:rPr>
              <a:t>, software </a:t>
            </a:r>
            <a:r>
              <a:rPr lang="hr-HR" dirty="0" err="1" smtClean="0">
                <a:sym typeface="Wingdings" panose="05000000000000000000" pitchFamily="2" charset="2"/>
              </a:rPr>
              <a:t>serial</a:t>
            </a:r>
            <a:endParaRPr lang="hr-HR" dirty="0">
              <a:sym typeface="Wingdings" panose="05000000000000000000" pitchFamily="2" charset="2"/>
            </a:endParaRPr>
          </a:p>
          <a:p>
            <a:pPr lvl="1"/>
            <a:r>
              <a:rPr lang="hr-HR" dirty="0">
                <a:sym typeface="Wingdings" panose="05000000000000000000" pitchFamily="2" charset="2"/>
              </a:rPr>
              <a:t>I2C, </a:t>
            </a:r>
            <a:r>
              <a:rPr lang="hr-HR" dirty="0" smtClean="0">
                <a:sym typeface="Wingdings" panose="05000000000000000000" pitchFamily="2" charset="2"/>
              </a:rPr>
              <a:t>PPM</a:t>
            </a:r>
          </a:p>
          <a:p>
            <a:r>
              <a:rPr lang="hr-HR" dirty="0">
                <a:sym typeface="Wingdings" panose="05000000000000000000" pitchFamily="2" charset="2"/>
              </a:rPr>
              <a:t>- </a:t>
            </a:r>
            <a:r>
              <a:rPr lang="hr-HR" dirty="0" err="1" smtClean="0"/>
              <a:t>LiPo</a:t>
            </a:r>
            <a:r>
              <a:rPr lang="hr-HR" dirty="0" smtClean="0"/>
              <a:t> </a:t>
            </a:r>
            <a:r>
              <a:rPr lang="hr-HR" dirty="0"/>
              <a:t>baterije - </a:t>
            </a:r>
            <a:r>
              <a:rPr lang="hr-HR" dirty="0" smtClean="0"/>
              <a:t>koliko </a:t>
            </a:r>
            <a:r>
              <a:rPr lang="hr-HR" dirty="0"/>
              <a:t>su jake i opasne, </a:t>
            </a:r>
            <a:r>
              <a:rPr lang="hr-HR" dirty="0" smtClean="0"/>
              <a:t>koliku </a:t>
            </a:r>
            <a:r>
              <a:rPr lang="hr-HR" dirty="0"/>
              <a:t>struju mogu </a:t>
            </a:r>
            <a:r>
              <a:rPr lang="hr-HR" dirty="0" smtClean="0"/>
              <a:t>davati </a:t>
            </a:r>
          </a:p>
          <a:p>
            <a:pPr lvl="1"/>
            <a:r>
              <a:rPr lang="hr-HR" dirty="0" smtClean="0"/>
              <a:t>1300mAh </a:t>
            </a:r>
            <a:r>
              <a:rPr lang="hr-HR" dirty="0"/>
              <a:t>* 40C = 52000mAh = </a:t>
            </a:r>
            <a:r>
              <a:rPr lang="hr-HR" dirty="0" smtClean="0"/>
              <a:t>52A</a:t>
            </a:r>
          </a:p>
          <a:p>
            <a:r>
              <a:rPr lang="hr-HR" dirty="0" smtClean="0">
                <a:sym typeface="Wingdings" panose="05000000000000000000" pitchFamily="2" charset="2"/>
              </a:rPr>
              <a:t>- Razlika: </a:t>
            </a:r>
            <a:r>
              <a:rPr lang="hr-HR" dirty="0" err="1">
                <a:sym typeface="Wingdings" panose="05000000000000000000" pitchFamily="2" charset="2"/>
              </a:rPr>
              <a:t>stepper</a:t>
            </a:r>
            <a:r>
              <a:rPr lang="hr-HR" dirty="0">
                <a:sym typeface="Wingdings" panose="05000000000000000000" pitchFamily="2" charset="2"/>
              </a:rPr>
              <a:t> vs </a:t>
            </a:r>
            <a:r>
              <a:rPr lang="hr-HR" dirty="0" err="1">
                <a:sym typeface="Wingdings" panose="05000000000000000000" pitchFamily="2" charset="2"/>
              </a:rPr>
              <a:t>servo</a:t>
            </a:r>
            <a:r>
              <a:rPr lang="hr-HR" dirty="0">
                <a:sym typeface="Wingdings" panose="05000000000000000000" pitchFamily="2" charset="2"/>
              </a:rPr>
              <a:t> motor</a:t>
            </a:r>
          </a:p>
          <a:p>
            <a:pPr lvl="1"/>
            <a:r>
              <a:rPr lang="hr-HR" dirty="0" err="1">
                <a:sym typeface="Wingdings" panose="05000000000000000000" pitchFamily="2" charset="2"/>
              </a:rPr>
              <a:t>Servo</a:t>
            </a:r>
            <a:r>
              <a:rPr lang="hr-HR" dirty="0">
                <a:sym typeface="Wingdings" panose="05000000000000000000" pitchFamily="2" charset="2"/>
              </a:rPr>
              <a:t> zna gdje se nalazi i koliko je okrenut a </a:t>
            </a:r>
            <a:r>
              <a:rPr lang="hr-HR" dirty="0" err="1">
                <a:sym typeface="Wingdings" panose="05000000000000000000" pitchFamily="2" charset="2"/>
              </a:rPr>
              <a:t>stepper</a:t>
            </a:r>
            <a:r>
              <a:rPr lang="hr-HR" dirty="0">
                <a:sym typeface="Wingdings" panose="05000000000000000000" pitchFamily="2" charset="2"/>
              </a:rPr>
              <a:t> je </a:t>
            </a:r>
            <a:r>
              <a:rPr lang="hr-HR" dirty="0" smtClean="0">
                <a:sym typeface="Wingdings" panose="05000000000000000000" pitchFamily="2" charset="2"/>
              </a:rPr>
              <a:t>„glup”</a:t>
            </a:r>
          </a:p>
          <a:p>
            <a:r>
              <a:rPr lang="hr-HR" dirty="0" smtClean="0">
                <a:sym typeface="Wingdings" panose="05000000000000000000" pitchFamily="2" charset="2"/>
              </a:rPr>
              <a:t>- Upravljanje motorom u 2 smjera</a:t>
            </a:r>
          </a:p>
          <a:p>
            <a:pPr lvl="1"/>
            <a:r>
              <a:rPr lang="hr-HR" dirty="0" smtClean="0">
                <a:sym typeface="Wingdings" panose="05000000000000000000" pitchFamily="2" charset="2"/>
              </a:rPr>
              <a:t>H </a:t>
            </a:r>
            <a:r>
              <a:rPr lang="hr-HR" dirty="0" err="1" smtClean="0">
                <a:sym typeface="Wingdings" panose="05000000000000000000" pitchFamily="2" charset="2"/>
              </a:rPr>
              <a:t>bridge</a:t>
            </a:r>
            <a:endParaRPr lang="hr-HR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3116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6" y="1714500"/>
            <a:ext cx="5789613" cy="39751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0447" y="1714500"/>
            <a:ext cx="5255971" cy="39743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91959" y="657225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dirty="0"/>
              <a:t>Arduino Nano, Uno, Due?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14716" y="657225"/>
            <a:ext cx="27432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dirty="0"/>
              <a:t>Clone or original</a:t>
            </a:r>
          </a:p>
        </p:txBody>
      </p:sp>
    </p:spTree>
    <p:extLst>
      <p:ext uri="{BB962C8B-B14F-4D97-AF65-F5344CB8AC3E}">
        <p14:creationId xmlns:p14="http://schemas.microsoft.com/office/powerpoint/2010/main" val="55637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051" y="889460"/>
            <a:ext cx="10058400" cy="3566160"/>
          </a:xfrm>
        </p:spPr>
        <p:txBody>
          <a:bodyPr>
            <a:norm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sr-Latn-RS" sz="7200" dirty="0">
                <a:solidFill>
                  <a:srgbClr val="101094"/>
                </a:solidFill>
                <a:latin typeface="Consolas" panose="020B0609020204030204" pitchFamily="49" charset="0"/>
              </a:rPr>
              <a:t>return</a:t>
            </a:r>
            <a:r>
              <a:rPr lang="sr-Latn-RS" sz="7200" dirty="0">
                <a:solidFill>
                  <a:srgbClr val="303336"/>
                </a:solidFill>
                <a:latin typeface="Consolas" panose="020B0609020204030204" pitchFamily="49" charset="0"/>
              </a:rPr>
              <a:t> </a:t>
            </a:r>
            <a:r>
              <a:rPr lang="sr-Latn-RS" sz="7200" dirty="0">
                <a:solidFill>
                  <a:srgbClr val="7D2727"/>
                </a:solidFill>
                <a:latin typeface="Consolas" panose="020B0609020204030204" pitchFamily="49" charset="0"/>
              </a:rPr>
              <a:t>0</a:t>
            </a:r>
            <a:r>
              <a:rPr lang="sr-Latn-RS" sz="7200" dirty="0" smtClean="0">
                <a:solidFill>
                  <a:srgbClr val="303336"/>
                </a:solidFill>
                <a:latin typeface="Consolas" panose="020B0609020204030204" pitchFamily="49" charset="0"/>
              </a:rPr>
              <a:t>; </a:t>
            </a:r>
            <a:r>
              <a:rPr lang="sr-Latn-RS" sz="7200" dirty="0" smtClean="0">
                <a:solidFill>
                  <a:schemeClr val="accent6"/>
                </a:solidFill>
                <a:latin typeface="Consolas" panose="020B0609020204030204" pitchFamily="49" charset="0"/>
              </a:rPr>
              <a:t>//Success</a:t>
            </a:r>
            <a:r>
              <a:rPr lang="sr-Latn-RS" sz="6600" dirty="0" smtClean="0">
                <a:solidFill>
                  <a:schemeClr val="accent6"/>
                </a:solidFill>
              </a:rPr>
              <a:t> </a:t>
            </a:r>
            <a:endParaRPr lang="sr-Latn-RS" sz="8800" dirty="0">
              <a:solidFill>
                <a:schemeClr val="accent6"/>
              </a:solidFill>
              <a:latin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04992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" y="33337"/>
            <a:ext cx="11868150" cy="605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7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0" y="3200400"/>
            <a:ext cx="3048000" cy="369332"/>
          </a:xfrm>
          <a:prstGeom prst="rect">
            <a:avLst/>
          </a:prstGeom>
        </p:spPr>
        <p:txBody>
          <a:bodyPr rtlCol="0">
            <a:spAutoFit/>
          </a:bodyPr>
          <a:lstStyle/>
          <a:p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80" y="72839"/>
            <a:ext cx="10753674" cy="62626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237" y="3424237"/>
            <a:ext cx="9525" cy="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567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Used for?       2009 -&gt; </a:t>
            </a:r>
            <a:r>
              <a:rPr lang="en-US" dirty="0" smtClean="0"/>
              <a:t>NASA</a:t>
            </a:r>
            <a:r>
              <a:rPr lang="hr-HR" dirty="0" smtClean="0"/>
              <a:t> </a:t>
            </a:r>
            <a:endParaRPr lang="hr-HR" dirty="0"/>
          </a:p>
        </p:txBody>
      </p:sp>
      <p:pic>
        <p:nvPicPr>
          <p:cNvPr id="3074" name="Picture 2" descr="https://media.licdn.com/mpr/mpr/AAEAAQAAAAAAAANVAAAAJDg3ODcxMWQ2LTQ2YWQtNDJhZi1iNTRkLTY5NGE3NGRiMzg3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036" y="2231414"/>
            <a:ext cx="6096000" cy="3486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6958" y="5983379"/>
            <a:ext cx="993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400" dirty="0" smtClean="0"/>
              <a:t>* A </a:t>
            </a:r>
            <a:r>
              <a:rPr lang="hr-HR" sz="1400" dirty="0" err="1" smtClean="0"/>
              <a:t>joke</a:t>
            </a:r>
            <a:r>
              <a:rPr lang="hr-HR" sz="1400" dirty="0" smtClean="0"/>
              <a:t> </a:t>
            </a:r>
            <a:r>
              <a:rPr lang="hr-HR" sz="1400" dirty="0" smtClean="0">
                <a:sym typeface="Wingdings" panose="05000000000000000000" pitchFamily="2" charset="2"/>
              </a:rPr>
              <a:t> </a:t>
            </a:r>
            <a:endParaRPr lang="hr-HR" sz="1400" dirty="0"/>
          </a:p>
        </p:txBody>
      </p:sp>
    </p:spTree>
    <p:extLst>
      <p:ext uri="{BB962C8B-B14F-4D97-AF65-F5344CB8AC3E}">
        <p14:creationId xmlns:p14="http://schemas.microsoft.com/office/powerpoint/2010/main" val="232778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8534" y="409697"/>
            <a:ext cx="10058400" cy="721582"/>
          </a:xfrm>
        </p:spPr>
        <p:txBody>
          <a:bodyPr/>
          <a:lstStyle/>
          <a:p>
            <a:r>
              <a:rPr lang="en-US" dirty="0"/>
              <a:t>Used for?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Display LCD (weather, notes)</a:t>
            </a:r>
          </a:p>
          <a:p>
            <a:r>
              <a:rPr lang="en-US" dirty="0"/>
              <a:t>Any kind of toy (electronic </a:t>
            </a:r>
            <a:r>
              <a:rPr lang="en-US" dirty="0" err="1"/>
              <a:t>piano,Wifi</a:t>
            </a:r>
            <a:r>
              <a:rPr lang="en-US" dirty="0"/>
              <a:t> controller RC)</a:t>
            </a:r>
          </a:p>
          <a:p>
            <a:r>
              <a:rPr lang="en-US" dirty="0"/>
              <a:t>A</a:t>
            </a:r>
            <a:r>
              <a:rPr lang="hr-HR" dirty="0"/>
              <a:t>larm</a:t>
            </a:r>
            <a:endParaRPr lang="en-US" dirty="0"/>
          </a:p>
          <a:p>
            <a:r>
              <a:rPr lang="hr-HR" dirty="0"/>
              <a:t>Smart phone</a:t>
            </a:r>
            <a:r>
              <a:rPr lang="en-US" dirty="0"/>
              <a:t> </a:t>
            </a:r>
            <a:r>
              <a:rPr lang="en-US" dirty="0" err="1"/>
              <a:t>dore</a:t>
            </a:r>
            <a:r>
              <a:rPr lang="en-US" dirty="0"/>
              <a:t> opener</a:t>
            </a:r>
          </a:p>
          <a:p>
            <a:r>
              <a:rPr lang="en-US" dirty="0"/>
              <a:t>Lamps</a:t>
            </a:r>
          </a:p>
          <a:p>
            <a:r>
              <a:rPr lang="en-US" dirty="0"/>
              <a:t>Home automatization Server</a:t>
            </a:r>
          </a:p>
          <a:p>
            <a:r>
              <a:rPr lang="hr-HR" dirty="0"/>
              <a:t>Email notifier</a:t>
            </a:r>
          </a:p>
          <a:p>
            <a:r>
              <a:rPr lang="hr-HR" dirty="0"/>
              <a:t>Maze Solver Robot</a:t>
            </a:r>
          </a:p>
          <a:p>
            <a:endParaRPr lang="en-US" dirty="0"/>
          </a:p>
          <a:p>
            <a:r>
              <a:rPr lang="en-US" dirty="0"/>
              <a:t>More @: </a:t>
            </a:r>
            <a:r>
              <a:rPr lang="en-US" dirty="0">
                <a:hlinkClick r:id="rId2"/>
              </a:rPr>
              <a:t>http://playground.arduino.cc/Projects/Ideas</a:t>
            </a:r>
            <a:endParaRPr lang="en-US" dirty="0"/>
          </a:p>
          <a:p>
            <a:endParaRPr lang="hr-H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3492" y="114300"/>
            <a:ext cx="2743200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0730" y="3743325"/>
            <a:ext cx="2743200" cy="20595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994" y="409697"/>
            <a:ext cx="274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27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3281289" cy="1450757"/>
          </a:xfrm>
        </p:spPr>
        <p:txBody>
          <a:bodyPr/>
          <a:lstStyle/>
          <a:p>
            <a:r>
              <a:rPr lang="en-US" dirty="0"/>
              <a:t>Used with:</a:t>
            </a:r>
            <a:endParaRPr lang="hr-HR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Boards,</a:t>
            </a:r>
          </a:p>
          <a:p>
            <a:r>
              <a:rPr lang="en-US" dirty="0" err="1"/>
              <a:t>Lipos</a:t>
            </a:r>
            <a:r>
              <a:rPr lang="en-US" dirty="0"/>
              <a:t> &gt; Checker, </a:t>
            </a:r>
          </a:p>
          <a:p>
            <a:r>
              <a:rPr lang="en-US" dirty="0"/>
              <a:t>Connectors, </a:t>
            </a:r>
          </a:p>
          <a:p>
            <a:r>
              <a:rPr lang="en-US" dirty="0"/>
              <a:t>Wires + (crocodile wires)</a:t>
            </a:r>
            <a:endParaRPr lang="hr-HR" dirty="0"/>
          </a:p>
          <a:p>
            <a:r>
              <a:rPr lang="en-US" dirty="0" err="1"/>
              <a:t>Lemilica</a:t>
            </a:r>
            <a:r>
              <a:rPr lang="en-US" dirty="0"/>
              <a:t>… ?</a:t>
            </a:r>
            <a:endParaRPr lang="hr-HR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r-HR" dirty="0"/>
              <a:t>JoyStick </a:t>
            </a:r>
            <a:r>
              <a:rPr lang="en-US" dirty="0"/>
              <a:t>Module</a:t>
            </a:r>
          </a:p>
          <a:p>
            <a:r>
              <a:rPr lang="hr-HR" dirty="0"/>
              <a:t>Potentiometer</a:t>
            </a:r>
            <a:endParaRPr lang="en-US" dirty="0"/>
          </a:p>
          <a:p>
            <a:r>
              <a:rPr lang="en-US" dirty="0" err="1"/>
              <a:t>Transmiter</a:t>
            </a:r>
            <a:r>
              <a:rPr lang="en-US" dirty="0"/>
              <a:t> -&gt; </a:t>
            </a:r>
            <a:r>
              <a:rPr lang="en-US" dirty="0" err="1"/>
              <a:t>Reciver</a:t>
            </a:r>
            <a:r>
              <a:rPr lang="en-US" dirty="0"/>
              <a:t>, ESC8266, Bluetooth</a:t>
            </a:r>
          </a:p>
          <a:p>
            <a:r>
              <a:rPr lang="en-US" dirty="0" err="1"/>
              <a:t>Hbridge</a:t>
            </a:r>
            <a:endParaRPr lang="en-US" dirty="0"/>
          </a:p>
          <a:p>
            <a:r>
              <a:rPr lang="en-US" dirty="0"/>
              <a:t>Servo – </a:t>
            </a:r>
            <a:r>
              <a:rPr lang="en-US" dirty="0" err="1"/>
              <a:t>Steper</a:t>
            </a:r>
            <a:r>
              <a:rPr lang="en-US" dirty="0"/>
              <a:t> Motors,</a:t>
            </a:r>
          </a:p>
          <a:p>
            <a:r>
              <a:rPr lang="en-US" dirty="0" err="1"/>
              <a:t>KeyPad</a:t>
            </a:r>
            <a:r>
              <a:rPr lang="en-US" dirty="0"/>
              <a:t> membrane</a:t>
            </a:r>
          </a:p>
          <a:p>
            <a:r>
              <a:rPr lang="en-US" dirty="0"/>
              <a:t>Buzzers</a:t>
            </a:r>
          </a:p>
          <a:p>
            <a:r>
              <a:rPr lang="en-US" dirty="0"/>
              <a:t>LCDs, </a:t>
            </a:r>
          </a:p>
          <a:p>
            <a:r>
              <a:rPr lang="en-US" dirty="0"/>
              <a:t>Temp sensor</a:t>
            </a:r>
          </a:p>
          <a:p>
            <a:r>
              <a:rPr lang="en-US" dirty="0"/>
              <a:t>LEDs Strip…</a:t>
            </a:r>
          </a:p>
        </p:txBody>
      </p:sp>
      <p:pic>
        <p:nvPicPr>
          <p:cNvPr id="6" name="Picture 2" descr="http://www.linuxcircle.com/wp-content/uploads/2013/03/ultrasonic-sens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569" y="1"/>
            <a:ext cx="1697692" cy="171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movement sensor arduin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784" y="0"/>
            <a:ext cx="1557655" cy="171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s://cdn.sparkfun.com/assets/parts/1/1/1/2/9/13678-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758" y="0"/>
            <a:ext cx="1541276" cy="171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fritzing.org/media/fritzing-repo/projects/w/working-with-l298n-dc-motor-driver/images/Dual-H-Bridge-DC-Stepper-Motor-Drive-Controller-Board-Module-Arduino-L298N-HE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236" y="0"/>
            <a:ext cx="1706887" cy="1706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rduino servo moto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236" y="1706887"/>
            <a:ext cx="1889764" cy="190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breadboar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236" y="3742948"/>
            <a:ext cx="1889764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www.arduino.cc/en/uploads/Main/starter_components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039" y="5038531"/>
            <a:ext cx="6156961" cy="181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62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790</TotalTime>
  <Words>980</Words>
  <Application>Microsoft Office PowerPoint</Application>
  <PresentationFormat>Widescreen</PresentationFormat>
  <Paragraphs>216</Paragraphs>
  <Slides>40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Consolas</vt:lpstr>
      <vt:lpstr>Wingdings</vt:lpstr>
      <vt:lpstr>Retrospect</vt:lpstr>
      <vt:lpstr>Cool Arduino projekti</vt:lpstr>
      <vt:lpstr>Agenda</vt:lpstr>
      <vt:lpstr>SparkFun &amp; Adafruit - “low cost, simple tools for non-engineers to create digital projects” </vt:lpstr>
      <vt:lpstr>PowerPoint Presentation</vt:lpstr>
      <vt:lpstr>PowerPoint Presentation</vt:lpstr>
      <vt:lpstr>PowerPoint Presentation</vt:lpstr>
      <vt:lpstr>Used for?       2009 -&gt; NASA </vt:lpstr>
      <vt:lpstr>Used for?</vt:lpstr>
      <vt:lpstr>Used with:</vt:lpstr>
      <vt:lpstr>Example projekta Arduino servo</vt:lpstr>
      <vt:lpstr>VS Micro &amp; Arduino IDE</vt:lpstr>
      <vt:lpstr>VS Micro Vs Arduino</vt:lpstr>
      <vt:lpstr>VS Micro – Installation / Configuration</vt:lpstr>
      <vt:lpstr>Example projekta Samohodni Autic</vt:lpstr>
      <vt:lpstr>PowerPoint Presentation</vt:lpstr>
      <vt:lpstr>PowerPoint Presentation</vt:lpstr>
      <vt:lpstr>Kako sam naučio Arduino?</vt:lpstr>
      <vt:lpstr>Istraživanje komponenata</vt:lpstr>
      <vt:lpstr>Dizajn #1</vt:lpstr>
      <vt:lpstr>Dizajn #2</vt:lpstr>
      <vt:lpstr>Dizajn #3</vt:lpstr>
      <vt:lpstr>Dizajn #4</vt:lpstr>
      <vt:lpstr>PowerPoint Presentation</vt:lpstr>
      <vt:lpstr>Demo</vt:lpstr>
      <vt:lpstr>Demo</vt:lpstr>
      <vt:lpstr>Problemi</vt:lpstr>
      <vt:lpstr>Problem #1 – „Vaga”- PID Controller</vt:lpstr>
      <vt:lpstr>Problem #2 – Komunikacija s Arduinom</vt:lpstr>
      <vt:lpstr>PowerPoint Presentation</vt:lpstr>
      <vt:lpstr>Problem #2 – Komunikacija s Arduinom</vt:lpstr>
      <vt:lpstr>Problem #3 – PWM/PPM signal</vt:lpstr>
      <vt:lpstr>Problem #4 – Koliko ima digitalnih izlaza?</vt:lpstr>
      <vt:lpstr>Prob. #4 – Shift Register</vt:lpstr>
      <vt:lpstr>Trik #1 – Koliko ima digitalnih izlaza?</vt:lpstr>
      <vt:lpstr>Problem #5 - PullUp/PullDown otpornici</vt:lpstr>
      <vt:lpstr>Ideje za projekte</vt:lpstr>
      <vt:lpstr>Što od el. komponenata je dobro imati?</vt:lpstr>
      <vt:lpstr>Oprez!</vt:lpstr>
      <vt:lpstr>Ako bude vremena </vt:lpstr>
      <vt:lpstr>return 0; //Success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Cool Arduino projekti</dc:title>
  <dc:creator>Kristian Dekarin</dc:creator>
  <cp:lastModifiedBy>unknown</cp:lastModifiedBy>
  <cp:revision>147</cp:revision>
  <dcterms:created xsi:type="dcterms:W3CDTF">2017-02-01T16:44:50Z</dcterms:created>
  <dcterms:modified xsi:type="dcterms:W3CDTF">2017-02-22T19:03:34Z</dcterms:modified>
</cp:coreProperties>
</file>